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 id="268" r:id="rId48"/>
    <p:sldId id="269" r:id="rId49"/>
    <p:sldId id="270" r:id="rId50"/>
    <p:sldId id="271" r:id="rId51"/>
    <p:sldId id="272" r:id="rId52"/>
    <p:sldId id="273" r:id="rId53"/>
    <p:sldId id="274" r:id="rId54"/>
    <p:sldId id="275" r:id="rId55"/>
    <p:sldId id="276" r:id="rId56"/>
    <p:sldId id="277" r:id="rId57"/>
    <p:sldId id="278" r:id="rId58"/>
    <p:sldId id="279" r:id="rId59"/>
    <p:sldId id="280" r:id="rId60"/>
    <p:sldId id="281" r:id="rId6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Noto Serif Display ExtraCondensed" charset="1" panose="02020506080505020204"/>
      <p:regular r:id="rId16"/>
    </p:embeddedFont>
    <p:embeddedFont>
      <p:font typeface="Noto Serif Display ExtraCondensed Bold" charset="1" panose="02020806080505020204"/>
      <p:regular r:id="rId17"/>
    </p:embeddedFont>
    <p:embeddedFont>
      <p:font typeface="Noto Serif Display ExtraCondensed Italics" charset="1" panose="02020506080505090204"/>
      <p:regular r:id="rId18"/>
    </p:embeddedFont>
    <p:embeddedFont>
      <p:font typeface="Noto Serif Display ExtraCondensed Bold Italics" charset="1" panose="02020806080505090204"/>
      <p:regular r:id="rId19"/>
    </p:embeddedFont>
    <p:embeddedFont>
      <p:font typeface="Noto Serif Display ExtraCondensed Thin" charset="1" panose="02020206080505020204"/>
      <p:regular r:id="rId20"/>
    </p:embeddedFont>
    <p:embeddedFont>
      <p:font typeface="Noto Serif Display ExtraCondensed Thin Italics" charset="1" panose="02020206080505090204"/>
      <p:regular r:id="rId21"/>
    </p:embeddedFont>
    <p:embeddedFont>
      <p:font typeface="Noto Serif Display ExtraCondensed Extra-Light" charset="1" panose="02020406080505020204"/>
      <p:regular r:id="rId22"/>
    </p:embeddedFont>
    <p:embeddedFont>
      <p:font typeface="Noto Serif Display ExtraCondensed Extra-Light Italics" charset="1" panose="02020406080505090204"/>
      <p:regular r:id="rId23"/>
    </p:embeddedFont>
    <p:embeddedFont>
      <p:font typeface="Noto Serif Display ExtraCondensed Light" charset="1" panose="02020406080505020204"/>
      <p:regular r:id="rId24"/>
    </p:embeddedFont>
    <p:embeddedFont>
      <p:font typeface="Noto Serif Display ExtraCondensed Light Italics" charset="1" panose="02020406080505090204"/>
      <p:regular r:id="rId25"/>
    </p:embeddedFont>
    <p:embeddedFont>
      <p:font typeface="Noto Serif Display ExtraCondensed Ultra-Bold" charset="1" panose="02020806080505020204"/>
      <p:regular r:id="rId26"/>
    </p:embeddedFont>
    <p:embeddedFont>
      <p:font typeface="Noto Serif Display ExtraCondensed Ultra-Bold Italics" charset="1" panose="02020806080505090204"/>
      <p:regular r:id="rId27"/>
    </p:embeddedFont>
    <p:embeddedFont>
      <p:font typeface="Noto Serif Display ExtraCondensed Heavy" charset="1" panose="02020A06080505020204"/>
      <p:regular r:id="rId28"/>
    </p:embeddedFont>
    <p:embeddedFont>
      <p:font typeface="Noto Serif Display ExtraCondensed Heavy Italics" charset="1" panose="02020A06080505090204"/>
      <p:regular r:id="rId29"/>
    </p:embeddedFont>
    <p:embeddedFont>
      <p:font typeface="Crimson Pro" charset="1" panose="00000000000000000000"/>
      <p:regular r:id="rId30"/>
    </p:embeddedFont>
    <p:embeddedFont>
      <p:font typeface="Crimson Pro Bold" charset="1" panose="00000000000000000000"/>
      <p:regular r:id="rId31"/>
    </p:embeddedFont>
    <p:embeddedFont>
      <p:font typeface="Crimson Pro Italics" charset="1" panose="00000000000000000000"/>
      <p:regular r:id="rId32"/>
    </p:embeddedFont>
    <p:embeddedFont>
      <p:font typeface="Crimson Pro Bold Italics" charset="1" panose="00000000000000000000"/>
      <p:regular r:id="rId33"/>
    </p:embeddedFont>
    <p:embeddedFont>
      <p:font typeface="Crimson Pro Heavy" charset="1" panose="00000000000000000000"/>
      <p:regular r:id="rId34"/>
    </p:embeddedFont>
    <p:embeddedFont>
      <p:font typeface="Crimson Pro Heavy Italics" charset="1" panose="0000000000000000000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slides/slide1.xml" Type="http://schemas.openxmlformats.org/officeDocument/2006/relationships/slide"/><Relationship Id="rId37" Target="slides/slide2.xml" Type="http://schemas.openxmlformats.org/officeDocument/2006/relationships/slide"/><Relationship Id="rId38" Target="slides/slide3.xml" Type="http://schemas.openxmlformats.org/officeDocument/2006/relationships/slide"/><Relationship Id="rId39" Target="slides/slide4.xml" Type="http://schemas.openxmlformats.org/officeDocument/2006/relationships/slide"/><Relationship Id="rId4" Target="theme/theme1.xml" Type="http://schemas.openxmlformats.org/officeDocument/2006/relationships/theme"/><Relationship Id="rId40" Target="slides/slide5.xml" Type="http://schemas.openxmlformats.org/officeDocument/2006/relationships/slide"/><Relationship Id="rId41" Target="slides/slide6.xml" Type="http://schemas.openxmlformats.org/officeDocument/2006/relationships/slide"/><Relationship Id="rId42" Target="slides/slide7.xml" Type="http://schemas.openxmlformats.org/officeDocument/2006/relationships/slide"/><Relationship Id="rId43" Target="slides/slide8.xml" Type="http://schemas.openxmlformats.org/officeDocument/2006/relationships/slide"/><Relationship Id="rId44" Target="slides/slide9.xml" Type="http://schemas.openxmlformats.org/officeDocument/2006/relationships/slide"/><Relationship Id="rId45" Target="slides/slide10.xml" Type="http://schemas.openxmlformats.org/officeDocument/2006/relationships/slide"/><Relationship Id="rId46" Target="slides/slide11.xml" Type="http://schemas.openxmlformats.org/officeDocument/2006/relationships/slide"/><Relationship Id="rId47" Target="slides/slide12.xml" Type="http://schemas.openxmlformats.org/officeDocument/2006/relationships/slide"/><Relationship Id="rId48" Target="slides/slide13.xml" Type="http://schemas.openxmlformats.org/officeDocument/2006/relationships/slide"/><Relationship Id="rId49" Target="slides/slide14.xml" Type="http://schemas.openxmlformats.org/officeDocument/2006/relationships/slide"/><Relationship Id="rId5" Target="tableStyles.xml" Type="http://schemas.openxmlformats.org/officeDocument/2006/relationships/tableStyles"/><Relationship Id="rId50" Target="slides/slide15.xml" Type="http://schemas.openxmlformats.org/officeDocument/2006/relationships/slide"/><Relationship Id="rId51" Target="slides/slide16.xml" Type="http://schemas.openxmlformats.org/officeDocument/2006/relationships/slide"/><Relationship Id="rId52" Target="slides/slide17.xml" Type="http://schemas.openxmlformats.org/officeDocument/2006/relationships/slide"/><Relationship Id="rId53" Target="slides/slide18.xml" Type="http://schemas.openxmlformats.org/officeDocument/2006/relationships/slide"/><Relationship Id="rId54" Target="slides/slide19.xml" Type="http://schemas.openxmlformats.org/officeDocument/2006/relationships/slide"/><Relationship Id="rId55" Target="slides/slide20.xml" Type="http://schemas.openxmlformats.org/officeDocument/2006/relationships/slide"/><Relationship Id="rId56" Target="slides/slide21.xml" Type="http://schemas.openxmlformats.org/officeDocument/2006/relationships/slide"/><Relationship Id="rId57" Target="slides/slide22.xml" Type="http://schemas.openxmlformats.org/officeDocument/2006/relationships/slide"/><Relationship Id="rId58" Target="slides/slide23.xml" Type="http://schemas.openxmlformats.org/officeDocument/2006/relationships/slide"/><Relationship Id="rId59" Target="slides/slide24.xml" Type="http://schemas.openxmlformats.org/officeDocument/2006/relationships/slide"/><Relationship Id="rId6" Target="fonts/font6.fntdata" Type="http://schemas.openxmlformats.org/officeDocument/2006/relationships/font"/><Relationship Id="rId60" Target="slides/slide25.xml" Type="http://schemas.openxmlformats.org/officeDocument/2006/relationships/slide"/><Relationship Id="rId61" Target="slides/slide26.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sv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13927"/>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3897130"/>
            <a:chOff x="0" y="0"/>
            <a:chExt cx="24384000" cy="5196173"/>
          </a:xfrm>
        </p:grpSpPr>
        <p:pic>
          <p:nvPicPr>
            <p:cNvPr name="Picture 3" id="3"/>
            <p:cNvPicPr>
              <a:picLocks noChangeAspect="true"/>
            </p:cNvPicPr>
            <p:nvPr/>
          </p:nvPicPr>
          <p:blipFill>
            <a:blip r:embed="rId2"/>
            <a:srcRect l="0" t="34017" r="0" b="34017"/>
            <a:stretch>
              <a:fillRect/>
            </a:stretch>
          </p:blipFill>
          <p:spPr>
            <a:xfrm flipH="false" flipV="false">
              <a:off x="0" y="0"/>
              <a:ext cx="24384000" cy="5196173"/>
            </a:xfrm>
            <a:prstGeom prst="rect">
              <a:avLst/>
            </a:prstGeom>
          </p:spPr>
        </p:pic>
      </p:grpSp>
      <p:sp>
        <p:nvSpPr>
          <p:cNvPr name="AutoShape 4" id="4"/>
          <p:cNvSpPr/>
          <p:nvPr/>
        </p:nvSpPr>
        <p:spPr>
          <a:xfrm>
            <a:off x="4275525" y="4489781"/>
            <a:ext cx="0" cy="5106262"/>
          </a:xfrm>
          <a:prstGeom prst="line">
            <a:avLst/>
          </a:prstGeom>
          <a:ln cap="flat" w="9525">
            <a:solidFill>
              <a:srgbClr val="FCFEF1"/>
            </a:solidFill>
            <a:prstDash val="solid"/>
            <a:headEnd type="none" len="sm" w="sm"/>
            <a:tailEnd type="none" len="sm" w="sm"/>
          </a:ln>
        </p:spPr>
      </p:sp>
      <p:sp>
        <p:nvSpPr>
          <p:cNvPr name="TextBox 5" id="5"/>
          <p:cNvSpPr txBox="true"/>
          <p:nvPr/>
        </p:nvSpPr>
        <p:spPr>
          <a:xfrm rot="0">
            <a:off x="4944686" y="4585031"/>
            <a:ext cx="12759307" cy="2882269"/>
          </a:xfrm>
          <a:prstGeom prst="rect">
            <a:avLst/>
          </a:prstGeom>
        </p:spPr>
        <p:txBody>
          <a:bodyPr anchor="t" rtlCol="false" tIns="0" lIns="0" bIns="0" rIns="0">
            <a:spAutoFit/>
          </a:bodyPr>
          <a:lstStyle/>
          <a:p>
            <a:pPr>
              <a:lnSpc>
                <a:spcPts val="11220"/>
              </a:lnSpc>
            </a:pPr>
            <a:r>
              <a:rPr lang="en-US" sz="10200" spc="-357">
                <a:solidFill>
                  <a:srgbClr val="FCFEF1"/>
                </a:solidFill>
                <a:latin typeface="Noto Serif Display ExtraCondensed"/>
              </a:rPr>
              <a:t>Decoding Hotel Booking Patterns: An EDA Approach</a:t>
            </a:r>
          </a:p>
        </p:txBody>
      </p:sp>
      <p:sp>
        <p:nvSpPr>
          <p:cNvPr name="TextBox 6" id="6"/>
          <p:cNvSpPr txBox="true"/>
          <p:nvPr/>
        </p:nvSpPr>
        <p:spPr>
          <a:xfrm rot="0">
            <a:off x="638685" y="5891246"/>
            <a:ext cx="3282078" cy="756666"/>
          </a:xfrm>
          <a:prstGeom prst="rect">
            <a:avLst/>
          </a:prstGeom>
        </p:spPr>
        <p:txBody>
          <a:bodyPr anchor="t" rtlCol="false" tIns="0" lIns="0" bIns="0" rIns="0">
            <a:spAutoFit/>
          </a:bodyPr>
          <a:lstStyle/>
          <a:p>
            <a:pPr>
              <a:lnSpc>
                <a:spcPts val="3072"/>
              </a:lnSpc>
            </a:pPr>
            <a:r>
              <a:rPr lang="en-US" sz="2400" spc="48">
                <a:solidFill>
                  <a:srgbClr val="FCFEF1"/>
                </a:solidFill>
                <a:latin typeface="Crimson Pro Bold"/>
              </a:rPr>
              <a:t>PRESENTED BY:</a:t>
            </a:r>
          </a:p>
          <a:p>
            <a:pPr>
              <a:lnSpc>
                <a:spcPts val="3072"/>
              </a:lnSpc>
            </a:pPr>
            <a:r>
              <a:rPr lang="en-US" sz="2400" spc="-72">
                <a:solidFill>
                  <a:srgbClr val="FCFEF1"/>
                </a:solidFill>
                <a:latin typeface="Crimson Pro Bold"/>
              </a:rPr>
              <a:t>JANMEJAY AMIN </a:t>
            </a:r>
          </a:p>
        </p:txBody>
      </p:sp>
      <p:sp>
        <p:nvSpPr>
          <p:cNvPr name="TextBox 7" id="7"/>
          <p:cNvSpPr txBox="true"/>
          <p:nvPr/>
        </p:nvSpPr>
        <p:spPr>
          <a:xfrm rot="0">
            <a:off x="638680" y="7207084"/>
            <a:ext cx="3169741" cy="361950"/>
          </a:xfrm>
          <a:prstGeom prst="rect">
            <a:avLst/>
          </a:prstGeom>
        </p:spPr>
        <p:txBody>
          <a:bodyPr anchor="t" rtlCol="false" tIns="0" lIns="0" bIns="0" rIns="0">
            <a:spAutoFit/>
          </a:bodyPr>
          <a:lstStyle/>
          <a:p>
            <a:pPr marL="0" indent="0" lvl="0">
              <a:lnSpc>
                <a:spcPts val="2879"/>
              </a:lnSpc>
            </a:pPr>
            <a:r>
              <a:rPr lang="en-US" sz="2400" spc="-72">
                <a:solidFill>
                  <a:srgbClr val="FCFEF1"/>
                </a:solidFill>
                <a:latin typeface="Crimson Pro"/>
              </a:rPr>
              <a:t>April 18</a:t>
            </a:r>
            <a:r>
              <a:rPr lang="en-US" sz="2400" spc="-72" u="none">
                <a:solidFill>
                  <a:srgbClr val="FCFEF1"/>
                </a:solidFill>
                <a:latin typeface="Crimson Pro"/>
              </a:rPr>
              <a:t>, 2024</a:t>
            </a:r>
          </a:p>
        </p:txBody>
      </p:sp>
      <p:sp>
        <p:nvSpPr>
          <p:cNvPr name="TextBox 8" id="8"/>
          <p:cNvSpPr txBox="true"/>
          <p:nvPr/>
        </p:nvSpPr>
        <p:spPr>
          <a:xfrm rot="0">
            <a:off x="638685" y="8460867"/>
            <a:ext cx="3282078" cy="756666"/>
          </a:xfrm>
          <a:prstGeom prst="rect">
            <a:avLst/>
          </a:prstGeom>
        </p:spPr>
        <p:txBody>
          <a:bodyPr anchor="t" rtlCol="false" tIns="0" lIns="0" bIns="0" rIns="0">
            <a:spAutoFit/>
          </a:bodyPr>
          <a:lstStyle/>
          <a:p>
            <a:pPr>
              <a:lnSpc>
                <a:spcPts val="3072"/>
              </a:lnSpc>
            </a:pPr>
            <a:r>
              <a:rPr lang="en-US" sz="2400" spc="48">
                <a:solidFill>
                  <a:srgbClr val="FCFEF1"/>
                </a:solidFill>
                <a:latin typeface="Crimson Pro Bold"/>
              </a:rPr>
              <a:t>GUIDED BY:</a:t>
            </a:r>
          </a:p>
          <a:p>
            <a:pPr>
              <a:lnSpc>
                <a:spcPts val="3072"/>
              </a:lnSpc>
            </a:pPr>
            <a:r>
              <a:rPr lang="en-US" sz="2400" spc="-72">
                <a:solidFill>
                  <a:srgbClr val="FCFEF1"/>
                </a:solidFill>
                <a:latin typeface="Crimson Pro Bold"/>
              </a:rPr>
              <a:t>ABHISHEK WAHVAL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9006515" y="2091411"/>
            <a:ext cx="8252785" cy="4960451"/>
          </a:xfrm>
          <a:custGeom>
            <a:avLst/>
            <a:gdLst/>
            <a:ahLst/>
            <a:cxnLst/>
            <a:rect r="r" b="b" t="t" l="l"/>
            <a:pathLst>
              <a:path h="4960451" w="8252785">
                <a:moveTo>
                  <a:pt x="0" y="0"/>
                </a:moveTo>
                <a:lnTo>
                  <a:pt x="8252785" y="0"/>
                </a:lnTo>
                <a:lnTo>
                  <a:pt x="8252785" y="4960451"/>
                </a:lnTo>
                <a:lnTo>
                  <a:pt x="0" y="4960451"/>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ADR by Month</a:t>
            </a:r>
          </a:p>
        </p:txBody>
      </p:sp>
      <p:sp>
        <p:nvSpPr>
          <p:cNvPr name="TextBox 4" id="4"/>
          <p:cNvSpPr txBox="true"/>
          <p:nvPr/>
        </p:nvSpPr>
        <p:spPr>
          <a:xfrm rot="0">
            <a:off x="1520902" y="1810579"/>
            <a:ext cx="6761394" cy="7474085"/>
          </a:xfrm>
          <a:prstGeom prst="rect">
            <a:avLst/>
          </a:prstGeom>
        </p:spPr>
        <p:txBody>
          <a:bodyPr anchor="t" rtlCol="false" tIns="0" lIns="0" bIns="0" rIns="0">
            <a:spAutoFit/>
          </a:bodyPr>
          <a:lstStyle/>
          <a:p>
            <a:pPr marL="612183" indent="-306091" lvl="1">
              <a:lnSpc>
                <a:spcPts val="3969"/>
              </a:lnSpc>
              <a:buFont typeface="Arial"/>
              <a:buChar char="•"/>
            </a:pPr>
            <a:r>
              <a:rPr lang="en-US" sz="2835">
                <a:solidFill>
                  <a:srgbClr val="013927"/>
                </a:solidFill>
                <a:latin typeface="Canva Sans"/>
              </a:rPr>
              <a:t>Here Line Chart is used to represent </a:t>
            </a:r>
            <a:r>
              <a:rPr lang="en-US" sz="2835">
                <a:solidFill>
                  <a:srgbClr val="013927"/>
                </a:solidFill>
                <a:latin typeface="Canva Sans"/>
              </a:rPr>
              <a:t>the data in a easy to understand way.</a:t>
            </a:r>
          </a:p>
          <a:p>
            <a:pPr>
              <a:lnSpc>
                <a:spcPts val="3969"/>
              </a:lnSpc>
            </a:pPr>
          </a:p>
          <a:p>
            <a:pPr marL="612183" indent="-306091" lvl="1">
              <a:lnSpc>
                <a:spcPts val="3969"/>
              </a:lnSpc>
              <a:buFont typeface="Arial"/>
              <a:buChar char="•"/>
            </a:pPr>
            <a:r>
              <a:rPr lang="en-US" sz="2835">
                <a:solidFill>
                  <a:srgbClr val="013927"/>
                </a:solidFill>
                <a:latin typeface="Canva Sans"/>
              </a:rPr>
              <a:t>It is found that August has the highest ADR of 16.98L and the lowest is of January i.e 3.28L. </a:t>
            </a:r>
          </a:p>
          <a:p>
            <a:pPr>
              <a:lnSpc>
                <a:spcPts val="3969"/>
              </a:lnSpc>
            </a:pPr>
          </a:p>
          <a:p>
            <a:pPr marL="612183" indent="-306091" lvl="1">
              <a:lnSpc>
                <a:spcPts val="3969"/>
              </a:lnSpc>
              <a:buFont typeface="Arial"/>
              <a:buChar char="•"/>
            </a:pPr>
            <a:r>
              <a:rPr lang="en-US" sz="2835">
                <a:solidFill>
                  <a:srgbClr val="013927"/>
                </a:solidFill>
                <a:latin typeface="Canva Sans"/>
              </a:rPr>
              <a:t>It can be said that most busy time of the year is from May till September. Peaking between July and August, As ADR is total revenue earned divided by total rooms.</a:t>
            </a:r>
          </a:p>
          <a:p>
            <a:pPr>
              <a:lnSpc>
                <a:spcPts val="3969"/>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8346586" y="2689629"/>
            <a:ext cx="8912714" cy="4801305"/>
          </a:xfrm>
          <a:custGeom>
            <a:avLst/>
            <a:gdLst/>
            <a:ahLst/>
            <a:cxnLst/>
            <a:rect r="r" b="b" t="t" l="l"/>
            <a:pathLst>
              <a:path h="4801305" w="8912714">
                <a:moveTo>
                  <a:pt x="0" y="0"/>
                </a:moveTo>
                <a:lnTo>
                  <a:pt x="8912714" y="0"/>
                </a:lnTo>
                <a:lnTo>
                  <a:pt x="8912714" y="4801305"/>
                </a:lnTo>
                <a:lnTo>
                  <a:pt x="0" y="4801305"/>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ADR by Country</a:t>
            </a:r>
          </a:p>
        </p:txBody>
      </p:sp>
      <p:sp>
        <p:nvSpPr>
          <p:cNvPr name="TextBox 4" id="4"/>
          <p:cNvSpPr txBox="true"/>
          <p:nvPr/>
        </p:nvSpPr>
        <p:spPr>
          <a:xfrm rot="0">
            <a:off x="1585192" y="2204340"/>
            <a:ext cx="6761394" cy="7474085"/>
          </a:xfrm>
          <a:prstGeom prst="rect">
            <a:avLst/>
          </a:prstGeom>
        </p:spPr>
        <p:txBody>
          <a:bodyPr anchor="t" rtlCol="false" tIns="0" lIns="0" bIns="0" rIns="0">
            <a:spAutoFit/>
          </a:bodyPr>
          <a:lstStyle/>
          <a:p>
            <a:pPr marL="612183" indent="-306091" lvl="1">
              <a:lnSpc>
                <a:spcPts val="3969"/>
              </a:lnSpc>
              <a:buFont typeface="Arial"/>
              <a:buChar char="•"/>
            </a:pPr>
            <a:r>
              <a:rPr lang="en-US" sz="2835">
                <a:solidFill>
                  <a:srgbClr val="013927"/>
                </a:solidFill>
                <a:latin typeface="Canva Sans"/>
              </a:rPr>
              <a:t>Here Map Chart is used to represent </a:t>
            </a:r>
            <a:r>
              <a:rPr lang="en-US" sz="2835">
                <a:solidFill>
                  <a:srgbClr val="013927"/>
                </a:solidFill>
                <a:latin typeface="Canva Sans"/>
              </a:rPr>
              <a:t>the data in a easy to understand way.</a:t>
            </a:r>
          </a:p>
          <a:p>
            <a:pPr>
              <a:lnSpc>
                <a:spcPts val="3969"/>
              </a:lnSpc>
            </a:pPr>
          </a:p>
          <a:p>
            <a:pPr marL="612183" indent="-306091" lvl="1">
              <a:lnSpc>
                <a:spcPts val="3969"/>
              </a:lnSpc>
              <a:buFont typeface="Arial"/>
              <a:buChar char="•"/>
            </a:pPr>
            <a:r>
              <a:rPr lang="en-US" sz="2835">
                <a:solidFill>
                  <a:srgbClr val="013927"/>
                </a:solidFill>
                <a:latin typeface="Canva Sans"/>
              </a:rPr>
              <a:t>It is found that Portugal has the highest ADR of 26.30L and the lowest is of Cayman Islands i.e 40.5. </a:t>
            </a:r>
          </a:p>
          <a:p>
            <a:pPr>
              <a:lnSpc>
                <a:spcPts val="3969"/>
              </a:lnSpc>
            </a:pPr>
          </a:p>
          <a:p>
            <a:pPr marL="612183" indent="-306091" lvl="1">
              <a:lnSpc>
                <a:spcPts val="3969"/>
              </a:lnSpc>
              <a:buFont typeface="Arial"/>
              <a:buChar char="•"/>
            </a:pPr>
            <a:r>
              <a:rPr lang="en-US" sz="2835">
                <a:solidFill>
                  <a:srgbClr val="013927"/>
                </a:solidFill>
                <a:latin typeface="Canva Sans"/>
              </a:rPr>
              <a:t>It can be said that hotel needs to create some offers specific to the country where less reservations are made to increase the reservations.</a:t>
            </a:r>
          </a:p>
          <a:p>
            <a:pPr>
              <a:lnSpc>
                <a:spcPts val="3969"/>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8346586" y="2324618"/>
            <a:ext cx="8912714" cy="5357110"/>
          </a:xfrm>
          <a:custGeom>
            <a:avLst/>
            <a:gdLst/>
            <a:ahLst/>
            <a:cxnLst/>
            <a:rect r="r" b="b" t="t" l="l"/>
            <a:pathLst>
              <a:path h="5357110" w="8912714">
                <a:moveTo>
                  <a:pt x="0" y="0"/>
                </a:moveTo>
                <a:lnTo>
                  <a:pt x="8912714" y="0"/>
                </a:lnTo>
                <a:lnTo>
                  <a:pt x="8912714" y="5357110"/>
                </a:lnTo>
                <a:lnTo>
                  <a:pt x="0" y="5357110"/>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Stayed V/s Cancelled ?</a:t>
            </a:r>
          </a:p>
        </p:txBody>
      </p:sp>
      <p:sp>
        <p:nvSpPr>
          <p:cNvPr name="TextBox 4" id="4"/>
          <p:cNvSpPr txBox="true"/>
          <p:nvPr/>
        </p:nvSpPr>
        <p:spPr>
          <a:xfrm rot="0">
            <a:off x="1328383" y="2225640"/>
            <a:ext cx="6761394" cy="6974186"/>
          </a:xfrm>
          <a:prstGeom prst="rect">
            <a:avLst/>
          </a:prstGeom>
        </p:spPr>
        <p:txBody>
          <a:bodyPr anchor="t" rtlCol="false" tIns="0" lIns="0" bIns="0" rIns="0">
            <a:spAutoFit/>
          </a:bodyPr>
          <a:lstStyle/>
          <a:p>
            <a:pPr marL="612183" indent="-306091" lvl="1">
              <a:lnSpc>
                <a:spcPts val="3969"/>
              </a:lnSpc>
              <a:buFont typeface="Arial"/>
              <a:buChar char="•"/>
            </a:pPr>
            <a:r>
              <a:rPr lang="en-US" sz="2835">
                <a:solidFill>
                  <a:srgbClr val="013927"/>
                </a:solidFill>
                <a:latin typeface="Canva Sans"/>
              </a:rPr>
              <a:t>Here Pie Chart is used to represent </a:t>
            </a:r>
            <a:r>
              <a:rPr lang="en-US" sz="2835">
                <a:solidFill>
                  <a:srgbClr val="013927"/>
                </a:solidFill>
                <a:latin typeface="Canva Sans"/>
              </a:rPr>
              <a:t>the data in a easy to understand way.</a:t>
            </a:r>
          </a:p>
          <a:p>
            <a:pPr>
              <a:lnSpc>
                <a:spcPts val="3969"/>
              </a:lnSpc>
            </a:pPr>
          </a:p>
          <a:p>
            <a:pPr marL="612183" indent="-306091" lvl="1">
              <a:lnSpc>
                <a:spcPts val="3969"/>
              </a:lnSpc>
              <a:buFont typeface="Arial"/>
              <a:buChar char="•"/>
            </a:pPr>
            <a:r>
              <a:rPr lang="en-US" sz="2835">
                <a:solidFill>
                  <a:srgbClr val="013927"/>
                </a:solidFill>
                <a:latin typeface="Canva Sans"/>
              </a:rPr>
              <a:t>It is found that 27% of the total bookings of both hotels were cancelled.</a:t>
            </a:r>
          </a:p>
          <a:p>
            <a:pPr>
              <a:lnSpc>
                <a:spcPts val="3969"/>
              </a:lnSpc>
            </a:pPr>
          </a:p>
          <a:p>
            <a:pPr marL="612183" indent="-306091" lvl="1">
              <a:lnSpc>
                <a:spcPts val="3969"/>
              </a:lnSpc>
              <a:buFont typeface="Arial"/>
              <a:buChar char="•"/>
            </a:pPr>
            <a:r>
              <a:rPr lang="en-US" sz="2835">
                <a:solidFill>
                  <a:srgbClr val="013927"/>
                </a:solidFill>
                <a:latin typeface="Canva Sans"/>
              </a:rPr>
              <a:t>Hotel should have a feedback form sent over to the clients who have cancelled the booking so that the reason of this many cancellation can be know </a:t>
            </a:r>
          </a:p>
          <a:p>
            <a:pPr>
              <a:lnSpc>
                <a:spcPts val="3969"/>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8178240" y="2414352"/>
            <a:ext cx="9081060" cy="5458297"/>
          </a:xfrm>
          <a:custGeom>
            <a:avLst/>
            <a:gdLst/>
            <a:ahLst/>
            <a:cxnLst/>
            <a:rect r="r" b="b" t="t" l="l"/>
            <a:pathLst>
              <a:path h="5458297" w="9081060">
                <a:moveTo>
                  <a:pt x="0" y="0"/>
                </a:moveTo>
                <a:lnTo>
                  <a:pt x="9081060" y="0"/>
                </a:lnTo>
                <a:lnTo>
                  <a:pt x="9081060" y="5458296"/>
                </a:lnTo>
                <a:lnTo>
                  <a:pt x="0" y="5458296"/>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Cancellation by Segment</a:t>
            </a:r>
          </a:p>
        </p:txBody>
      </p:sp>
      <p:sp>
        <p:nvSpPr>
          <p:cNvPr name="TextBox 4" id="4"/>
          <p:cNvSpPr txBox="true"/>
          <p:nvPr/>
        </p:nvSpPr>
        <p:spPr>
          <a:xfrm rot="0">
            <a:off x="1328383" y="2225640"/>
            <a:ext cx="6761394" cy="7973984"/>
          </a:xfrm>
          <a:prstGeom prst="rect">
            <a:avLst/>
          </a:prstGeom>
        </p:spPr>
        <p:txBody>
          <a:bodyPr anchor="t" rtlCol="false" tIns="0" lIns="0" bIns="0" rIns="0">
            <a:spAutoFit/>
          </a:bodyPr>
          <a:lstStyle/>
          <a:p>
            <a:pPr marL="612183" indent="-306091" lvl="1">
              <a:lnSpc>
                <a:spcPts val="3969"/>
              </a:lnSpc>
              <a:buFont typeface="Arial"/>
              <a:buChar char="•"/>
            </a:pPr>
            <a:r>
              <a:rPr lang="en-US" sz="2835">
                <a:solidFill>
                  <a:srgbClr val="013927"/>
                </a:solidFill>
                <a:latin typeface="Canva Sans"/>
              </a:rPr>
              <a:t>Here Column Chart is used to represent </a:t>
            </a:r>
            <a:r>
              <a:rPr lang="en-US" sz="2835">
                <a:solidFill>
                  <a:srgbClr val="013927"/>
                </a:solidFill>
                <a:latin typeface="Canva Sans"/>
              </a:rPr>
              <a:t>the data in a easy to understand way.</a:t>
            </a:r>
          </a:p>
          <a:p>
            <a:pPr>
              <a:lnSpc>
                <a:spcPts val="3969"/>
              </a:lnSpc>
            </a:pPr>
          </a:p>
          <a:p>
            <a:pPr marL="612183" indent="-306091" lvl="1">
              <a:lnSpc>
                <a:spcPts val="3969"/>
              </a:lnSpc>
              <a:buFont typeface="Arial"/>
              <a:buChar char="•"/>
            </a:pPr>
            <a:r>
              <a:rPr lang="en-US" sz="2835">
                <a:solidFill>
                  <a:srgbClr val="013927"/>
                </a:solidFill>
                <a:latin typeface="Canva Sans"/>
              </a:rPr>
              <a:t>It is found that 18.24k of the total cancellation of both hotels was from online TA.</a:t>
            </a:r>
          </a:p>
          <a:p>
            <a:pPr>
              <a:lnSpc>
                <a:spcPts val="3969"/>
              </a:lnSpc>
            </a:pPr>
          </a:p>
          <a:p>
            <a:pPr marL="612183" indent="-306091" lvl="1">
              <a:lnSpc>
                <a:spcPts val="3969"/>
              </a:lnSpc>
              <a:buFont typeface="Arial"/>
              <a:buChar char="•"/>
            </a:pPr>
            <a:r>
              <a:rPr lang="en-US" sz="2835">
                <a:solidFill>
                  <a:srgbClr val="013927"/>
                </a:solidFill>
                <a:latin typeface="Canva Sans"/>
              </a:rPr>
              <a:t>It means even though Online TA is getting a lot of bookings but it also gets many cancellations as well. Hotel should check the reasons of their cancellation. As hotels could generate good amount from online TA.</a:t>
            </a:r>
          </a:p>
          <a:p>
            <a:pPr>
              <a:lnSpc>
                <a:spcPts val="3969"/>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9214402" y="2725751"/>
            <a:ext cx="8044898" cy="4835497"/>
          </a:xfrm>
          <a:custGeom>
            <a:avLst/>
            <a:gdLst/>
            <a:ahLst/>
            <a:cxnLst/>
            <a:rect r="r" b="b" t="t" l="l"/>
            <a:pathLst>
              <a:path h="4835497" w="8044898">
                <a:moveTo>
                  <a:pt x="0" y="0"/>
                </a:moveTo>
                <a:lnTo>
                  <a:pt x="8044898" y="0"/>
                </a:lnTo>
                <a:lnTo>
                  <a:pt x="8044898" y="4835498"/>
                </a:lnTo>
                <a:lnTo>
                  <a:pt x="0" y="4835498"/>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Customers by Age-Group</a:t>
            </a:r>
          </a:p>
        </p:txBody>
      </p:sp>
      <p:sp>
        <p:nvSpPr>
          <p:cNvPr name="TextBox 4" id="4"/>
          <p:cNvSpPr txBox="true"/>
          <p:nvPr/>
        </p:nvSpPr>
        <p:spPr>
          <a:xfrm rot="0">
            <a:off x="1328383" y="2225640"/>
            <a:ext cx="6761394" cy="5474490"/>
          </a:xfrm>
          <a:prstGeom prst="rect">
            <a:avLst/>
          </a:prstGeom>
        </p:spPr>
        <p:txBody>
          <a:bodyPr anchor="t" rtlCol="false" tIns="0" lIns="0" bIns="0" rIns="0">
            <a:spAutoFit/>
          </a:bodyPr>
          <a:lstStyle/>
          <a:p>
            <a:pPr marL="612183" indent="-306091" lvl="1">
              <a:lnSpc>
                <a:spcPts val="3969"/>
              </a:lnSpc>
              <a:buFont typeface="Arial"/>
              <a:buChar char="•"/>
            </a:pPr>
            <a:r>
              <a:rPr lang="en-US" sz="2835">
                <a:solidFill>
                  <a:srgbClr val="013927"/>
                </a:solidFill>
                <a:latin typeface="Canva Sans"/>
              </a:rPr>
              <a:t>Here Clustered Column Chart is used to represent </a:t>
            </a:r>
            <a:r>
              <a:rPr lang="en-US" sz="2835">
                <a:solidFill>
                  <a:srgbClr val="013927"/>
                </a:solidFill>
                <a:latin typeface="Canva Sans"/>
              </a:rPr>
              <a:t>the data in a easy to understand way.</a:t>
            </a:r>
          </a:p>
          <a:p>
            <a:pPr>
              <a:lnSpc>
                <a:spcPts val="3969"/>
              </a:lnSpc>
            </a:pPr>
          </a:p>
          <a:p>
            <a:pPr marL="612183" indent="-306091" lvl="1">
              <a:lnSpc>
                <a:spcPts val="3969"/>
              </a:lnSpc>
              <a:buFont typeface="Arial"/>
              <a:buChar char="•"/>
            </a:pPr>
            <a:r>
              <a:rPr lang="en-US" sz="2835">
                <a:solidFill>
                  <a:srgbClr val="013927"/>
                </a:solidFill>
                <a:latin typeface="Canva Sans"/>
              </a:rPr>
              <a:t>It is found that city hotel has more number of customers by adults but  in case of Children and babies there is almost no major difference.</a:t>
            </a:r>
          </a:p>
          <a:p>
            <a:pPr>
              <a:lnSpc>
                <a:spcPts val="3969"/>
              </a:lnSpc>
            </a:pPr>
          </a:p>
          <a:p>
            <a:pPr>
              <a:lnSpc>
                <a:spcPts val="3969"/>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2473844"/>
            <a:ext cx="8115300" cy="4884308"/>
          </a:xfrm>
          <a:custGeom>
            <a:avLst/>
            <a:gdLst/>
            <a:ahLst/>
            <a:cxnLst/>
            <a:rect r="r" b="b" t="t" l="l"/>
            <a:pathLst>
              <a:path h="4884308" w="8115300">
                <a:moveTo>
                  <a:pt x="0" y="0"/>
                </a:moveTo>
                <a:lnTo>
                  <a:pt x="8115300" y="0"/>
                </a:lnTo>
                <a:lnTo>
                  <a:pt x="8115300" y="4884308"/>
                </a:lnTo>
                <a:lnTo>
                  <a:pt x="0" y="4884308"/>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Reservations by Room Type</a:t>
            </a:r>
          </a:p>
        </p:txBody>
      </p:sp>
      <p:sp>
        <p:nvSpPr>
          <p:cNvPr name="TextBox 4" id="4"/>
          <p:cNvSpPr txBox="true"/>
          <p:nvPr/>
        </p:nvSpPr>
        <p:spPr>
          <a:xfrm rot="0">
            <a:off x="1328383" y="2225640"/>
            <a:ext cx="7005163" cy="8891003"/>
          </a:xfrm>
          <a:prstGeom prst="rect">
            <a:avLst/>
          </a:prstGeom>
        </p:spPr>
        <p:txBody>
          <a:bodyPr anchor="t" rtlCol="false" tIns="0" lIns="0" bIns="0" rIns="0">
            <a:spAutoFit/>
          </a:bodyPr>
          <a:lstStyle/>
          <a:p>
            <a:pPr marL="612183" indent="-306092" lvl="1">
              <a:lnSpc>
                <a:spcPts val="3969"/>
              </a:lnSpc>
              <a:buFont typeface="Arial"/>
              <a:buChar char="•"/>
            </a:pPr>
            <a:r>
              <a:rPr lang="en-US" sz="2835">
                <a:solidFill>
                  <a:srgbClr val="013927"/>
                </a:solidFill>
                <a:latin typeface="Canva Sans"/>
              </a:rPr>
              <a:t>Here Clustered Column Chart is used to represent </a:t>
            </a:r>
            <a:r>
              <a:rPr lang="en-US" sz="2835">
                <a:solidFill>
                  <a:srgbClr val="013927"/>
                </a:solidFill>
                <a:latin typeface="Canva Sans"/>
              </a:rPr>
              <a:t>the data in a easy to understand way.</a:t>
            </a:r>
          </a:p>
          <a:p>
            <a:pPr>
              <a:lnSpc>
                <a:spcPts val="3969"/>
              </a:lnSpc>
            </a:pPr>
          </a:p>
          <a:p>
            <a:pPr marL="612183" indent="-306092" lvl="1">
              <a:lnSpc>
                <a:spcPts val="3969"/>
              </a:lnSpc>
              <a:buFont typeface="Arial"/>
              <a:buChar char="•"/>
            </a:pPr>
            <a:r>
              <a:rPr lang="en-US" sz="2835">
                <a:solidFill>
                  <a:srgbClr val="013927"/>
                </a:solidFill>
                <a:latin typeface="Canva Sans"/>
              </a:rPr>
              <a:t>It is found that room type A is the most booked at 56552 times in both the hotels followed by room type D at 17398.</a:t>
            </a:r>
          </a:p>
          <a:p>
            <a:pPr>
              <a:lnSpc>
                <a:spcPts val="3969"/>
              </a:lnSpc>
            </a:pPr>
          </a:p>
          <a:p>
            <a:pPr marL="612183" indent="-306092" lvl="1">
              <a:lnSpc>
                <a:spcPts val="3969"/>
              </a:lnSpc>
              <a:buFont typeface="Arial"/>
              <a:buChar char="•"/>
            </a:pPr>
            <a:r>
              <a:rPr lang="en-US" sz="2835">
                <a:solidFill>
                  <a:srgbClr val="013927"/>
                </a:solidFill>
                <a:latin typeface="Canva Sans"/>
              </a:rPr>
              <a:t>It can be said that Hotels need to focus on add more rooms of A &amp; D type so that they can accommodate more guests as they are the most preferred room types by clients.</a:t>
            </a:r>
          </a:p>
          <a:p>
            <a:pPr>
              <a:lnSpc>
                <a:spcPts val="3969"/>
              </a:lnSpc>
            </a:pPr>
          </a:p>
          <a:p>
            <a:pPr>
              <a:lnSpc>
                <a:spcPts val="3969"/>
              </a:lnSpc>
            </a:pPr>
          </a:p>
          <a:p>
            <a:pPr>
              <a:lnSpc>
                <a:spcPts val="3969"/>
              </a:lnSpc>
            </a:pPr>
          </a:p>
          <a:p>
            <a:pPr>
              <a:lnSpc>
                <a:spcPts val="396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9669489" y="2548835"/>
            <a:ext cx="7589811" cy="5189330"/>
          </a:xfrm>
          <a:custGeom>
            <a:avLst/>
            <a:gdLst/>
            <a:ahLst/>
            <a:cxnLst/>
            <a:rect r="r" b="b" t="t" l="l"/>
            <a:pathLst>
              <a:path h="5189330" w="7589811">
                <a:moveTo>
                  <a:pt x="0" y="0"/>
                </a:moveTo>
                <a:lnTo>
                  <a:pt x="7589811" y="0"/>
                </a:lnTo>
                <a:lnTo>
                  <a:pt x="7589811" y="5189330"/>
                </a:lnTo>
                <a:lnTo>
                  <a:pt x="0" y="5189330"/>
                </a:lnTo>
                <a:lnTo>
                  <a:pt x="0" y="0"/>
                </a:lnTo>
                <a:close/>
              </a:path>
            </a:pathLst>
          </a:custGeom>
          <a:blipFill>
            <a:blip r:embed="rId2"/>
            <a:stretch>
              <a:fillRect l="0" t="-1318" r="0" b="-1318"/>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Agents by Bookings</a:t>
            </a:r>
          </a:p>
        </p:txBody>
      </p:sp>
      <p:sp>
        <p:nvSpPr>
          <p:cNvPr name="TextBox 4" id="4"/>
          <p:cNvSpPr txBox="true"/>
          <p:nvPr/>
        </p:nvSpPr>
        <p:spPr>
          <a:xfrm rot="0">
            <a:off x="1328383" y="2225640"/>
            <a:ext cx="7005163" cy="8395703"/>
          </a:xfrm>
          <a:prstGeom prst="rect">
            <a:avLst/>
          </a:prstGeom>
        </p:spPr>
        <p:txBody>
          <a:bodyPr anchor="t" rtlCol="false" tIns="0" lIns="0" bIns="0" rIns="0">
            <a:spAutoFit/>
          </a:bodyPr>
          <a:lstStyle/>
          <a:p>
            <a:pPr marL="612183" indent="-306092" lvl="1">
              <a:lnSpc>
                <a:spcPts val="3969"/>
              </a:lnSpc>
              <a:buFont typeface="Arial"/>
              <a:buChar char="•"/>
            </a:pPr>
            <a:r>
              <a:rPr lang="en-US" sz="2835">
                <a:solidFill>
                  <a:srgbClr val="013927"/>
                </a:solidFill>
                <a:latin typeface="Canva Sans"/>
              </a:rPr>
              <a:t>Here Clustered Column Chart is used to represent </a:t>
            </a:r>
            <a:r>
              <a:rPr lang="en-US" sz="2835">
                <a:solidFill>
                  <a:srgbClr val="013927"/>
                </a:solidFill>
                <a:latin typeface="Canva Sans"/>
              </a:rPr>
              <a:t>the data in a easy to understand way.</a:t>
            </a:r>
          </a:p>
          <a:p>
            <a:pPr>
              <a:lnSpc>
                <a:spcPts val="3969"/>
              </a:lnSpc>
            </a:pPr>
          </a:p>
          <a:p>
            <a:pPr marL="612183" indent="-306092" lvl="1">
              <a:lnSpc>
                <a:spcPts val="3969"/>
              </a:lnSpc>
              <a:buFont typeface="Arial"/>
              <a:buChar char="•"/>
            </a:pPr>
            <a:r>
              <a:rPr lang="en-US" sz="2835">
                <a:solidFill>
                  <a:srgbClr val="013927"/>
                </a:solidFill>
                <a:latin typeface="Canva Sans"/>
              </a:rPr>
              <a:t>It is found that agent 9 has the most bookings at 28758 followed by agent 240 at 13028.</a:t>
            </a:r>
          </a:p>
          <a:p>
            <a:pPr>
              <a:lnSpc>
                <a:spcPts val="3969"/>
              </a:lnSpc>
            </a:pPr>
          </a:p>
          <a:p>
            <a:pPr marL="612183" indent="-306092" lvl="1">
              <a:lnSpc>
                <a:spcPts val="3969"/>
              </a:lnSpc>
              <a:buFont typeface="Arial"/>
              <a:buChar char="•"/>
            </a:pPr>
            <a:r>
              <a:rPr lang="en-US" sz="2835">
                <a:solidFill>
                  <a:srgbClr val="013927"/>
                </a:solidFill>
                <a:latin typeface="Canva Sans"/>
              </a:rPr>
              <a:t>It can be said that Hotels need to focus on building good relationships with the agents with higher bookings so that hotels can further leverage that relationships to get more bookings.</a:t>
            </a:r>
          </a:p>
          <a:p>
            <a:pPr>
              <a:lnSpc>
                <a:spcPts val="3969"/>
              </a:lnSpc>
            </a:pPr>
          </a:p>
          <a:p>
            <a:pPr>
              <a:lnSpc>
                <a:spcPts val="3969"/>
              </a:lnSpc>
            </a:pPr>
          </a:p>
          <a:p>
            <a:pPr>
              <a:lnSpc>
                <a:spcPts val="3969"/>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8873516" y="2623304"/>
            <a:ext cx="8385784" cy="5040392"/>
          </a:xfrm>
          <a:custGeom>
            <a:avLst/>
            <a:gdLst/>
            <a:ahLst/>
            <a:cxnLst/>
            <a:rect r="r" b="b" t="t" l="l"/>
            <a:pathLst>
              <a:path h="5040392" w="8385784">
                <a:moveTo>
                  <a:pt x="0" y="0"/>
                </a:moveTo>
                <a:lnTo>
                  <a:pt x="8385784" y="0"/>
                </a:lnTo>
                <a:lnTo>
                  <a:pt x="8385784" y="5040392"/>
                </a:lnTo>
                <a:lnTo>
                  <a:pt x="0" y="5040392"/>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Special Requests by Hotel</a:t>
            </a:r>
          </a:p>
        </p:txBody>
      </p:sp>
      <p:sp>
        <p:nvSpPr>
          <p:cNvPr name="TextBox 4" id="4"/>
          <p:cNvSpPr txBox="true"/>
          <p:nvPr/>
        </p:nvSpPr>
        <p:spPr>
          <a:xfrm rot="0">
            <a:off x="1328383" y="2225640"/>
            <a:ext cx="7005163" cy="7405103"/>
          </a:xfrm>
          <a:prstGeom prst="rect">
            <a:avLst/>
          </a:prstGeom>
        </p:spPr>
        <p:txBody>
          <a:bodyPr anchor="t" rtlCol="false" tIns="0" lIns="0" bIns="0" rIns="0">
            <a:spAutoFit/>
          </a:bodyPr>
          <a:lstStyle/>
          <a:p>
            <a:pPr marL="612183" indent="-306092" lvl="1">
              <a:lnSpc>
                <a:spcPts val="3969"/>
              </a:lnSpc>
              <a:buFont typeface="Arial"/>
              <a:buChar char="•"/>
            </a:pPr>
            <a:r>
              <a:rPr lang="en-US" sz="2835">
                <a:solidFill>
                  <a:srgbClr val="013927"/>
                </a:solidFill>
                <a:latin typeface="Canva Sans"/>
              </a:rPr>
              <a:t>Here  Bar Chart is used to represent </a:t>
            </a:r>
            <a:r>
              <a:rPr lang="en-US" sz="2835">
                <a:solidFill>
                  <a:srgbClr val="013927"/>
                </a:solidFill>
                <a:latin typeface="Canva Sans"/>
              </a:rPr>
              <a:t>the data in a easy to understand way.</a:t>
            </a:r>
          </a:p>
          <a:p>
            <a:pPr>
              <a:lnSpc>
                <a:spcPts val="3969"/>
              </a:lnSpc>
            </a:pPr>
          </a:p>
          <a:p>
            <a:pPr marL="612183" indent="-306092" lvl="1">
              <a:lnSpc>
                <a:spcPts val="3969"/>
              </a:lnSpc>
              <a:buFont typeface="Arial"/>
              <a:buChar char="•"/>
            </a:pPr>
            <a:r>
              <a:rPr lang="en-US" sz="2835">
                <a:solidFill>
                  <a:srgbClr val="013927"/>
                </a:solidFill>
                <a:latin typeface="Canva Sans"/>
              </a:rPr>
              <a:t>It is found that City Hotel had the most Special Requests at 37982 and Resort Hotel had 23065 Special Requests.</a:t>
            </a:r>
          </a:p>
          <a:p>
            <a:pPr>
              <a:lnSpc>
                <a:spcPts val="3969"/>
              </a:lnSpc>
            </a:pPr>
          </a:p>
          <a:p>
            <a:pPr marL="612183" indent="-306092" lvl="1">
              <a:lnSpc>
                <a:spcPts val="3969"/>
              </a:lnSpc>
              <a:buFont typeface="Arial"/>
              <a:buChar char="•"/>
            </a:pPr>
            <a:r>
              <a:rPr lang="en-US" sz="2835">
                <a:solidFill>
                  <a:srgbClr val="013927"/>
                </a:solidFill>
                <a:latin typeface="Canva Sans"/>
              </a:rPr>
              <a:t>It can be said that City Hotel is getting more Special Requests than Resort Hotels </a:t>
            </a:r>
          </a:p>
          <a:p>
            <a:pPr>
              <a:lnSpc>
                <a:spcPts val="3969"/>
              </a:lnSpc>
            </a:pPr>
          </a:p>
          <a:p>
            <a:pPr>
              <a:lnSpc>
                <a:spcPts val="3969"/>
              </a:lnSpc>
            </a:pPr>
          </a:p>
          <a:p>
            <a:pPr>
              <a:lnSpc>
                <a:spcPts val="3969"/>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2704593"/>
            <a:ext cx="8115300" cy="4877813"/>
          </a:xfrm>
          <a:custGeom>
            <a:avLst/>
            <a:gdLst/>
            <a:ahLst/>
            <a:cxnLst/>
            <a:rect r="r" b="b" t="t" l="l"/>
            <a:pathLst>
              <a:path h="4877813" w="8115300">
                <a:moveTo>
                  <a:pt x="0" y="0"/>
                </a:moveTo>
                <a:lnTo>
                  <a:pt x="8115300" y="0"/>
                </a:lnTo>
                <a:lnTo>
                  <a:pt x="8115300" y="4877814"/>
                </a:lnTo>
                <a:lnTo>
                  <a:pt x="0" y="4877814"/>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Parking Space Required</a:t>
            </a:r>
          </a:p>
        </p:txBody>
      </p:sp>
      <p:sp>
        <p:nvSpPr>
          <p:cNvPr name="TextBox 4" id="4"/>
          <p:cNvSpPr txBox="true"/>
          <p:nvPr/>
        </p:nvSpPr>
        <p:spPr>
          <a:xfrm rot="0">
            <a:off x="1328383" y="2225640"/>
            <a:ext cx="7005163" cy="8395703"/>
          </a:xfrm>
          <a:prstGeom prst="rect">
            <a:avLst/>
          </a:prstGeom>
        </p:spPr>
        <p:txBody>
          <a:bodyPr anchor="t" rtlCol="false" tIns="0" lIns="0" bIns="0" rIns="0">
            <a:spAutoFit/>
          </a:bodyPr>
          <a:lstStyle/>
          <a:p>
            <a:pPr marL="612183" indent="-306092" lvl="1">
              <a:lnSpc>
                <a:spcPts val="3969"/>
              </a:lnSpc>
              <a:buFont typeface="Arial"/>
              <a:buChar char="•"/>
            </a:pPr>
            <a:r>
              <a:rPr lang="en-US" sz="2835">
                <a:solidFill>
                  <a:srgbClr val="013927"/>
                </a:solidFill>
                <a:latin typeface="Canva Sans"/>
              </a:rPr>
              <a:t>Here  Pie Chart is used to represent </a:t>
            </a:r>
            <a:r>
              <a:rPr lang="en-US" sz="2835">
                <a:solidFill>
                  <a:srgbClr val="013927"/>
                </a:solidFill>
                <a:latin typeface="Canva Sans"/>
              </a:rPr>
              <a:t>the data in a easy to understand way.</a:t>
            </a:r>
          </a:p>
          <a:p>
            <a:pPr>
              <a:lnSpc>
                <a:spcPts val="3969"/>
              </a:lnSpc>
            </a:pPr>
          </a:p>
          <a:p>
            <a:pPr marL="612183" indent="-306092" lvl="1">
              <a:lnSpc>
                <a:spcPts val="3969"/>
              </a:lnSpc>
              <a:buFont typeface="Arial"/>
              <a:buChar char="•"/>
            </a:pPr>
            <a:r>
              <a:rPr lang="en-US" sz="2835">
                <a:solidFill>
                  <a:srgbClr val="013927"/>
                </a:solidFill>
                <a:latin typeface="Canva Sans"/>
              </a:rPr>
              <a:t>It is found that 8% i.e 7313 requested parking space while the other 92% i.e 80079 did not need the parking space.</a:t>
            </a:r>
          </a:p>
          <a:p>
            <a:pPr>
              <a:lnSpc>
                <a:spcPts val="3969"/>
              </a:lnSpc>
            </a:pPr>
          </a:p>
          <a:p>
            <a:pPr marL="612183" indent="-306092" lvl="1">
              <a:lnSpc>
                <a:spcPts val="3969"/>
              </a:lnSpc>
              <a:buFont typeface="Arial"/>
              <a:buChar char="•"/>
            </a:pPr>
            <a:r>
              <a:rPr lang="en-US" sz="2835">
                <a:solidFill>
                  <a:srgbClr val="013927"/>
                </a:solidFill>
                <a:latin typeface="Canva Sans"/>
              </a:rPr>
              <a:t>It means out of total 87392 only 8% required parking space so that the hotel can plan accordingly to accommodate parking in their premises.</a:t>
            </a:r>
          </a:p>
          <a:p>
            <a:pPr>
              <a:lnSpc>
                <a:spcPts val="3969"/>
              </a:lnSpc>
            </a:pPr>
          </a:p>
          <a:p>
            <a:pPr>
              <a:lnSpc>
                <a:spcPts val="3969"/>
              </a:lnSpc>
            </a:pPr>
          </a:p>
          <a:p>
            <a:pPr>
              <a:lnSpc>
                <a:spcPts val="3969"/>
              </a:lnSpc>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10007774" y="3082815"/>
            <a:ext cx="7251526" cy="4121371"/>
          </a:xfrm>
          <a:custGeom>
            <a:avLst/>
            <a:gdLst/>
            <a:ahLst/>
            <a:cxnLst/>
            <a:rect r="r" b="b" t="t" l="l"/>
            <a:pathLst>
              <a:path h="4121371" w="7251526">
                <a:moveTo>
                  <a:pt x="0" y="0"/>
                </a:moveTo>
                <a:lnTo>
                  <a:pt x="7251526" y="0"/>
                </a:lnTo>
                <a:lnTo>
                  <a:pt x="7251526" y="4121370"/>
                </a:lnTo>
                <a:lnTo>
                  <a:pt x="0" y="4121370"/>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Week Nights V/s Weekend Nights</a:t>
            </a:r>
          </a:p>
        </p:txBody>
      </p:sp>
      <p:sp>
        <p:nvSpPr>
          <p:cNvPr name="TextBox 4" id="4"/>
          <p:cNvSpPr txBox="true"/>
          <p:nvPr/>
        </p:nvSpPr>
        <p:spPr>
          <a:xfrm rot="0">
            <a:off x="1328383" y="2225640"/>
            <a:ext cx="7200178" cy="8891003"/>
          </a:xfrm>
          <a:prstGeom prst="rect">
            <a:avLst/>
          </a:prstGeom>
        </p:spPr>
        <p:txBody>
          <a:bodyPr anchor="t" rtlCol="false" tIns="0" lIns="0" bIns="0" rIns="0">
            <a:spAutoFit/>
          </a:bodyPr>
          <a:lstStyle/>
          <a:p>
            <a:pPr marL="612183" indent="-306092" lvl="1">
              <a:lnSpc>
                <a:spcPts val="3969"/>
              </a:lnSpc>
              <a:buFont typeface="Arial"/>
              <a:buChar char="•"/>
            </a:pPr>
            <a:r>
              <a:rPr lang="en-US" sz="2835">
                <a:solidFill>
                  <a:srgbClr val="013927"/>
                </a:solidFill>
                <a:latin typeface="Canva Sans"/>
              </a:rPr>
              <a:t>Here  Clustered Column Chart is used to represent </a:t>
            </a:r>
            <a:r>
              <a:rPr lang="en-US" sz="2835">
                <a:solidFill>
                  <a:srgbClr val="013927"/>
                </a:solidFill>
                <a:latin typeface="Canva Sans"/>
              </a:rPr>
              <a:t>the data in a easy to understand way.</a:t>
            </a:r>
          </a:p>
          <a:p>
            <a:pPr>
              <a:lnSpc>
                <a:spcPts val="3969"/>
              </a:lnSpc>
            </a:pPr>
          </a:p>
          <a:p>
            <a:pPr marL="612183" indent="-306092" lvl="1">
              <a:lnSpc>
                <a:spcPts val="3969"/>
              </a:lnSpc>
              <a:buFont typeface="Arial"/>
              <a:buChar char="•"/>
            </a:pPr>
            <a:r>
              <a:rPr lang="en-US" sz="2835">
                <a:solidFill>
                  <a:srgbClr val="013927"/>
                </a:solidFill>
                <a:latin typeface="Canva Sans"/>
              </a:rPr>
              <a:t>It is found that Weekday Nights are more busy i.e 80632 than Weekend Nights i.e 31197 in City Hotel.</a:t>
            </a:r>
          </a:p>
          <a:p>
            <a:pPr>
              <a:lnSpc>
                <a:spcPts val="3969"/>
              </a:lnSpc>
            </a:pPr>
          </a:p>
          <a:p>
            <a:pPr marL="612183" indent="-306092" lvl="1">
              <a:lnSpc>
                <a:spcPts val="3969"/>
              </a:lnSpc>
              <a:buFont typeface="Arial"/>
              <a:buChar char="•"/>
            </a:pPr>
            <a:r>
              <a:rPr lang="en-US" sz="2835">
                <a:solidFill>
                  <a:srgbClr val="013927"/>
                </a:solidFill>
                <a:latin typeface="Canva Sans"/>
              </a:rPr>
              <a:t>Same can be said for the Resort Hotel it is more busy at Week Nights i.e 79097 than Weekend Nights i.e 30084</a:t>
            </a:r>
          </a:p>
          <a:p>
            <a:pPr>
              <a:lnSpc>
                <a:spcPts val="3969"/>
              </a:lnSpc>
            </a:pPr>
          </a:p>
          <a:p>
            <a:pPr marL="612183" indent="-306092" lvl="1">
              <a:lnSpc>
                <a:spcPts val="3969"/>
              </a:lnSpc>
              <a:buFont typeface="Arial"/>
              <a:buChar char="•"/>
            </a:pPr>
            <a:r>
              <a:rPr lang="en-US" sz="2835">
                <a:solidFill>
                  <a:srgbClr val="013927"/>
                </a:solidFill>
                <a:latin typeface="Canva Sans"/>
              </a:rPr>
              <a:t>It means Hotels should plan out more for the Weekday Stays as they have higher booking during that duration.</a:t>
            </a:r>
          </a:p>
          <a:p>
            <a:pPr>
              <a:lnSpc>
                <a:spcPts val="3969"/>
              </a:lnSpc>
            </a:pPr>
          </a:p>
          <a:p>
            <a:pPr>
              <a:lnSpc>
                <a:spcPts val="3969"/>
              </a:lnSpc>
            </a:pPr>
          </a:p>
          <a:p>
            <a:pPr>
              <a:lnSpc>
                <a:spcPts val="3969"/>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8F6EE"/>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9751466" y="2872786"/>
          <a:ext cx="6756271" cy="6629400"/>
        </p:xfrm>
        <a:graphic>
          <a:graphicData uri="http://schemas.openxmlformats.org/drawingml/2006/table">
            <a:tbl>
              <a:tblPr/>
              <a:tblGrid>
                <a:gridCol w="954382"/>
                <a:gridCol w="5801889"/>
              </a:tblGrid>
              <a:tr h="790575">
                <a:tc>
                  <a:txBody>
                    <a:bodyPr anchor="t" rtlCol="false"/>
                    <a:lstStyle/>
                    <a:p>
                      <a:pPr algn="just">
                        <a:lnSpc>
                          <a:spcPts val="4900"/>
                        </a:lnSpc>
                        <a:defRPr/>
                      </a:pPr>
                      <a:r>
                        <a:rPr lang="en-US" sz="3500">
                          <a:solidFill>
                            <a:srgbClr val="013927"/>
                          </a:solidFill>
                          <a:latin typeface="Noto Serif Display ExtraCondensed"/>
                        </a:rPr>
                        <a:t>00</a:t>
                      </a:r>
                      <a:r>
                        <a:rPr lang="en-US" sz="3500">
                          <a:solidFill>
                            <a:srgbClr val="013927"/>
                          </a:solidFill>
                          <a:latin typeface="Noto Serif Display ExtraCondensed"/>
                        </a:rPr>
                        <a:t>3</a:t>
                      </a: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200"/>
                        </a:lnSpc>
                        <a:defRPr/>
                      </a:pPr>
                      <a:r>
                        <a:rPr lang="en-US" sz="3000" spc="-90">
                          <a:solidFill>
                            <a:srgbClr val="013927"/>
                          </a:solidFill>
                          <a:latin typeface="Crimson Pro"/>
                        </a:rPr>
                        <a:t>Project Impacts</a:t>
                      </a: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790575">
                <a:tc>
                  <a:txBody>
                    <a:bodyPr anchor="t" rtlCol="false"/>
                    <a:lstStyle/>
                    <a:p>
                      <a:pPr algn="just">
                        <a:lnSpc>
                          <a:spcPts val="4900"/>
                        </a:lnSpc>
                        <a:defRPr/>
                      </a:pPr>
                      <a:r>
                        <a:rPr lang="en-US" sz="3500">
                          <a:solidFill>
                            <a:srgbClr val="013927"/>
                          </a:solidFill>
                          <a:latin typeface="Noto Serif Display ExtraCondensed"/>
                        </a:rPr>
                        <a:t>004</a:t>
                      </a: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200"/>
                        </a:lnSpc>
                        <a:defRPr/>
                      </a:pPr>
                      <a:r>
                        <a:rPr lang="en-US" sz="3000" spc="-90">
                          <a:solidFill>
                            <a:srgbClr val="013927"/>
                          </a:solidFill>
                          <a:latin typeface="Crimson Pro"/>
                        </a:rPr>
                        <a:t>Variable Attributes</a:t>
                      </a: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790575">
                <a:tc>
                  <a:txBody>
                    <a:bodyPr anchor="t" rtlCol="false"/>
                    <a:lstStyle/>
                    <a:p>
                      <a:pPr algn="just">
                        <a:lnSpc>
                          <a:spcPts val="4900"/>
                        </a:lnSpc>
                        <a:defRPr/>
                      </a:pPr>
                      <a:r>
                        <a:rPr lang="en-US" sz="3500">
                          <a:solidFill>
                            <a:srgbClr val="013927"/>
                          </a:solidFill>
                          <a:latin typeface="Noto Serif Display ExtraCondensed"/>
                        </a:rPr>
                        <a:t>006</a:t>
                      </a: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200"/>
                        </a:lnSpc>
                        <a:defRPr/>
                      </a:pPr>
                      <a:r>
                        <a:rPr lang="en-US" sz="3000" spc="-90">
                          <a:solidFill>
                            <a:srgbClr val="013927"/>
                          </a:solidFill>
                          <a:latin typeface="Crimson Pro"/>
                        </a:rPr>
                        <a:t>Data Cleaning Process</a:t>
                      </a: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1095375">
                <a:tc>
                  <a:txBody>
                    <a:bodyPr anchor="t" rtlCol="false"/>
                    <a:lstStyle/>
                    <a:p>
                      <a:pPr algn="just">
                        <a:lnSpc>
                          <a:spcPts val="4900"/>
                        </a:lnSpc>
                        <a:defRPr/>
                      </a:pPr>
                      <a:r>
                        <a:rPr lang="en-US" sz="3500">
                          <a:solidFill>
                            <a:srgbClr val="013927"/>
                          </a:solidFill>
                          <a:latin typeface="Noto Serif Display ExtraCondensed"/>
                        </a:rPr>
                        <a:t>007</a:t>
                      </a: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200"/>
                        </a:lnSpc>
                        <a:defRPr/>
                      </a:pPr>
                      <a:r>
                        <a:rPr lang="en-US" sz="3000" spc="-90">
                          <a:solidFill>
                            <a:srgbClr val="013927"/>
                          </a:solidFill>
                          <a:latin typeface="Crimson Pro"/>
                        </a:rPr>
                        <a:t>Visualization and Analysis of Data, </a:t>
                      </a:r>
                      <a:endParaRPr lang="en-US" sz="1100"/>
                    </a:p>
                    <a:p>
                      <a:pPr>
                        <a:lnSpc>
                          <a:spcPts val="4200"/>
                        </a:lnSpc>
                      </a:pPr>
                      <a:r>
                        <a:rPr lang="en-US" sz="3000" spc="-90">
                          <a:solidFill>
                            <a:srgbClr val="013927"/>
                          </a:solidFill>
                          <a:latin typeface="Crimson Pro"/>
                        </a:rPr>
                        <a:t>with Business Strategies</a:t>
                      </a:r>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790575">
                <a:tc>
                  <a:txBody>
                    <a:bodyPr anchor="t" rtlCol="false"/>
                    <a:lstStyle/>
                    <a:p>
                      <a:pPr algn="just">
                        <a:lnSpc>
                          <a:spcPts val="4900"/>
                        </a:lnSpc>
                        <a:defRPr/>
                      </a:pPr>
                      <a:r>
                        <a:rPr lang="en-US" sz="3500">
                          <a:solidFill>
                            <a:srgbClr val="013927"/>
                          </a:solidFill>
                          <a:latin typeface="Noto Serif Display ExtraCondensed"/>
                        </a:rPr>
                        <a:t>022</a:t>
                      </a: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200"/>
                        </a:lnSpc>
                        <a:defRPr/>
                      </a:pPr>
                      <a:r>
                        <a:rPr lang="en-US" sz="3000" spc="-90">
                          <a:solidFill>
                            <a:srgbClr val="013927"/>
                          </a:solidFill>
                          <a:latin typeface="Crimson Pro"/>
                        </a:rPr>
                        <a:t>Conclusion</a:t>
                      </a: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790575">
                <a:tc>
                  <a:txBody>
                    <a:bodyPr anchor="t" rtlCol="false"/>
                    <a:lstStyle/>
                    <a:p>
                      <a:pPr algn="just">
                        <a:lnSpc>
                          <a:spcPts val="4900"/>
                        </a:lnSpc>
                        <a:defRPr/>
                      </a:pP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200"/>
                        </a:lnSpc>
                        <a:defRPr/>
                      </a:pP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790575">
                <a:tc>
                  <a:txBody>
                    <a:bodyPr anchor="t" rtlCol="false"/>
                    <a:lstStyle/>
                    <a:p>
                      <a:pPr algn="just">
                        <a:lnSpc>
                          <a:spcPts val="4900"/>
                        </a:lnSpc>
                        <a:defRPr/>
                      </a:pP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200"/>
                        </a:lnSpc>
                        <a:defRPr/>
                      </a:pP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r h="790575">
                <a:tc>
                  <a:txBody>
                    <a:bodyPr anchor="t" rtlCol="false"/>
                    <a:lstStyle/>
                    <a:p>
                      <a:pPr algn="just">
                        <a:lnSpc>
                          <a:spcPts val="4900"/>
                        </a:lnSpc>
                        <a:defRPr/>
                      </a:pP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c>
                  <a:txBody>
                    <a:bodyPr anchor="t" rtlCol="false"/>
                    <a:lstStyle/>
                    <a:p>
                      <a:pPr algn="l">
                        <a:lnSpc>
                          <a:spcPts val="4200"/>
                        </a:lnSpc>
                        <a:defRPr/>
                      </a:pPr>
                      <a:endParaRPr lang="en-US" sz="1100"/>
                    </a:p>
                  </a:txBody>
                  <a:tcPr marL="0" marR="0" marT="0" marB="0" anchor="ctr">
                    <a:lnL cmpd="sng" algn="ctr" cap="flat" w="0">
                      <a:solidFill>
                        <a:srgbClr val="000000"/>
                      </a:solidFill>
                      <a:prstDash val="solid"/>
                      <a:round/>
                      <a:headEnd type="none" w="med" len="med"/>
                      <a:tailEnd type="none" w="med" len="med"/>
                    </a:lnL>
                    <a:lnR cmpd="sng" algn="ctr" cap="flat" w="0">
                      <a:solidFill>
                        <a:srgbClr val="000000"/>
                      </a:solidFill>
                      <a:prstDash val="solid"/>
                      <a:round/>
                      <a:headEnd type="none" w="med" len="med"/>
                      <a:tailEnd type="none" w="med" len="med"/>
                    </a:lnR>
                    <a:lnT cmpd="sng" algn="ctr" cap="flat" w="0">
                      <a:solidFill>
                        <a:srgbClr val="000000"/>
                      </a:solidFill>
                      <a:prstDash val="solid"/>
                      <a:round/>
                      <a:headEnd type="none" w="med" len="med"/>
                      <a:tailEnd type="none" w="med" len="med"/>
                    </a:lnT>
                    <a:lnB cmpd="sng" algn="ctr" cap="flat" w="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1744793" y="2345271"/>
            <a:ext cx="6910589" cy="1641475"/>
          </a:xfrm>
          <a:prstGeom prst="rect">
            <a:avLst/>
          </a:prstGeom>
        </p:spPr>
        <p:txBody>
          <a:bodyPr anchor="t" rtlCol="false" tIns="0" lIns="0" bIns="0" rIns="0">
            <a:spAutoFit/>
          </a:bodyPr>
          <a:lstStyle/>
          <a:p>
            <a:pPr algn="ctr">
              <a:lnSpc>
                <a:spcPts val="12649"/>
              </a:lnSpc>
            </a:pPr>
            <a:r>
              <a:rPr lang="en-US" sz="11499" spc="-402">
                <a:solidFill>
                  <a:srgbClr val="013927"/>
                </a:solidFill>
                <a:latin typeface="Noto Serif Display ExtraCondensed"/>
              </a:rPr>
              <a:t>Content</a:t>
            </a:r>
          </a:p>
        </p:txBody>
      </p:sp>
      <p:sp>
        <p:nvSpPr>
          <p:cNvPr name="AutoShape 4" id="4"/>
          <p:cNvSpPr/>
          <p:nvPr/>
        </p:nvSpPr>
        <p:spPr>
          <a:xfrm flipV="true">
            <a:off x="0" y="1023937"/>
            <a:ext cx="18493007" cy="0"/>
          </a:xfrm>
          <a:prstGeom prst="line">
            <a:avLst/>
          </a:prstGeom>
          <a:ln cap="flat" w="9525">
            <a:solidFill>
              <a:srgbClr val="013927"/>
            </a:solidFill>
            <a:prstDash val="solid"/>
            <a:headEnd type="none" len="sm" w="sm"/>
            <a:tailEnd type="none" len="sm" w="sm"/>
          </a:ln>
        </p:spPr>
      </p:sp>
      <p:grpSp>
        <p:nvGrpSpPr>
          <p:cNvPr name="Group 5" id="5"/>
          <p:cNvGrpSpPr/>
          <p:nvPr/>
        </p:nvGrpSpPr>
        <p:grpSpPr>
          <a:xfrm rot="0">
            <a:off x="3890176" y="4449213"/>
            <a:ext cx="2619823" cy="4266069"/>
            <a:chOff x="0" y="0"/>
            <a:chExt cx="3493098" cy="5688093"/>
          </a:xfrm>
        </p:grpSpPr>
        <p:sp>
          <p:nvSpPr>
            <p:cNvPr name="Freeform 6" id="6"/>
            <p:cNvSpPr/>
            <p:nvPr/>
          </p:nvSpPr>
          <p:spPr>
            <a:xfrm flipH="false" flipV="false" rot="0">
              <a:off x="2294658" y="0"/>
              <a:ext cx="1198440" cy="4269443"/>
            </a:xfrm>
            <a:custGeom>
              <a:avLst/>
              <a:gdLst/>
              <a:ahLst/>
              <a:cxnLst/>
              <a:rect r="r" b="b" t="t" l="l"/>
              <a:pathLst>
                <a:path h="4269443" w="1198440">
                  <a:moveTo>
                    <a:pt x="0" y="0"/>
                  </a:moveTo>
                  <a:lnTo>
                    <a:pt x="1198440" y="0"/>
                  </a:lnTo>
                  <a:lnTo>
                    <a:pt x="1198440" y="4269443"/>
                  </a:lnTo>
                  <a:lnTo>
                    <a:pt x="0" y="426944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2134721"/>
              <a:ext cx="2635955" cy="3553371"/>
            </a:xfrm>
            <a:custGeom>
              <a:avLst/>
              <a:gdLst/>
              <a:ahLst/>
              <a:cxnLst/>
              <a:rect r="r" b="b" t="t" l="l"/>
              <a:pathLst>
                <a:path h="3553371" w="2635955">
                  <a:moveTo>
                    <a:pt x="0" y="0"/>
                  </a:moveTo>
                  <a:lnTo>
                    <a:pt x="2635955" y="0"/>
                  </a:lnTo>
                  <a:lnTo>
                    <a:pt x="2635955" y="3553372"/>
                  </a:lnTo>
                  <a:lnTo>
                    <a:pt x="0" y="355337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9614165" y="3481525"/>
            <a:ext cx="7645135" cy="3213429"/>
          </a:xfrm>
          <a:custGeom>
            <a:avLst/>
            <a:gdLst/>
            <a:ahLst/>
            <a:cxnLst/>
            <a:rect r="r" b="b" t="t" l="l"/>
            <a:pathLst>
              <a:path h="3213429" w="7645135">
                <a:moveTo>
                  <a:pt x="0" y="0"/>
                </a:moveTo>
                <a:lnTo>
                  <a:pt x="7645135" y="0"/>
                </a:lnTo>
                <a:lnTo>
                  <a:pt x="7645135" y="3213429"/>
                </a:lnTo>
                <a:lnTo>
                  <a:pt x="0" y="3213429"/>
                </a:lnTo>
                <a:lnTo>
                  <a:pt x="0" y="0"/>
                </a:lnTo>
                <a:close/>
              </a:path>
            </a:pathLst>
          </a:custGeom>
          <a:blipFill>
            <a:blip r:embed="rId2"/>
            <a:stretch>
              <a:fillRect l="0" t="0" r="0" b="0"/>
            </a:stretch>
          </a:blipFill>
        </p:spPr>
      </p:sp>
      <p:sp>
        <p:nvSpPr>
          <p:cNvPr name="Freeform 3" id="3"/>
          <p:cNvSpPr/>
          <p:nvPr/>
        </p:nvSpPr>
        <p:spPr>
          <a:xfrm flipH="false" flipV="false" rot="0">
            <a:off x="12936415" y="4200585"/>
            <a:ext cx="3574039" cy="749395"/>
          </a:xfrm>
          <a:custGeom>
            <a:avLst/>
            <a:gdLst/>
            <a:ahLst/>
            <a:cxnLst/>
            <a:rect r="r" b="b" t="t" l="l"/>
            <a:pathLst>
              <a:path h="749395" w="3574039">
                <a:moveTo>
                  <a:pt x="0" y="0"/>
                </a:moveTo>
                <a:lnTo>
                  <a:pt x="3574039" y="0"/>
                </a:lnTo>
                <a:lnTo>
                  <a:pt x="3574039" y="749396"/>
                </a:lnTo>
                <a:lnTo>
                  <a:pt x="0" y="749396"/>
                </a:lnTo>
                <a:lnTo>
                  <a:pt x="0" y="0"/>
                </a:lnTo>
                <a:close/>
              </a:path>
            </a:pathLst>
          </a:custGeom>
          <a:blipFill>
            <a:blip r:embed="rId3"/>
            <a:stretch>
              <a:fillRect l="0" t="0" r="0" b="0"/>
            </a:stretch>
          </a:blipFill>
        </p:spPr>
      </p:sp>
      <p:sp>
        <p:nvSpPr>
          <p:cNvPr name="TextBox 4" id="4"/>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Reservation by Meals</a:t>
            </a:r>
          </a:p>
        </p:txBody>
      </p:sp>
      <p:sp>
        <p:nvSpPr>
          <p:cNvPr name="TextBox 5" id="5"/>
          <p:cNvSpPr txBox="true"/>
          <p:nvPr/>
        </p:nvSpPr>
        <p:spPr>
          <a:xfrm rot="0">
            <a:off x="1328383" y="2225640"/>
            <a:ext cx="7606459" cy="7900403"/>
          </a:xfrm>
          <a:prstGeom prst="rect">
            <a:avLst/>
          </a:prstGeom>
        </p:spPr>
        <p:txBody>
          <a:bodyPr anchor="t" rtlCol="false" tIns="0" lIns="0" bIns="0" rIns="0">
            <a:spAutoFit/>
          </a:bodyPr>
          <a:lstStyle/>
          <a:p>
            <a:pPr marL="612183" indent="-306092" lvl="1">
              <a:lnSpc>
                <a:spcPts val="3969"/>
              </a:lnSpc>
              <a:buFont typeface="Arial"/>
              <a:buChar char="•"/>
            </a:pPr>
            <a:r>
              <a:rPr lang="en-US" sz="2835">
                <a:solidFill>
                  <a:srgbClr val="013927"/>
                </a:solidFill>
                <a:latin typeface="Canva Sans"/>
              </a:rPr>
              <a:t>Here  Clustered Bar Chart is used to represent </a:t>
            </a:r>
            <a:r>
              <a:rPr lang="en-US" sz="2835">
                <a:solidFill>
                  <a:srgbClr val="013927"/>
                </a:solidFill>
                <a:latin typeface="Canva Sans"/>
              </a:rPr>
              <a:t>the data in a easy to understand way.</a:t>
            </a:r>
          </a:p>
          <a:p>
            <a:pPr>
              <a:lnSpc>
                <a:spcPts val="3969"/>
              </a:lnSpc>
            </a:pPr>
          </a:p>
          <a:p>
            <a:pPr marL="612183" indent="-306092" lvl="1">
              <a:lnSpc>
                <a:spcPts val="3969"/>
              </a:lnSpc>
              <a:buFont typeface="Arial"/>
              <a:buChar char="•"/>
            </a:pPr>
            <a:r>
              <a:rPr lang="en-US" sz="2835">
                <a:solidFill>
                  <a:srgbClr val="013927"/>
                </a:solidFill>
                <a:latin typeface="Canva Sans"/>
              </a:rPr>
              <a:t>It is found that the most frequent meal taken with bookings is BB i.e Bed and Breakfast followed FB i.e Full Board.</a:t>
            </a:r>
          </a:p>
          <a:p>
            <a:pPr>
              <a:lnSpc>
                <a:spcPts val="3969"/>
              </a:lnSpc>
            </a:pPr>
          </a:p>
          <a:p>
            <a:pPr marL="612183" indent="-306092" lvl="1">
              <a:lnSpc>
                <a:spcPts val="3969"/>
              </a:lnSpc>
              <a:buFont typeface="Arial"/>
              <a:buChar char="•"/>
            </a:pPr>
            <a:r>
              <a:rPr lang="en-US" sz="2835">
                <a:solidFill>
                  <a:srgbClr val="013927"/>
                </a:solidFill>
                <a:latin typeface="Canva Sans"/>
              </a:rPr>
              <a:t>Hotels should focus more on BB as it is the most taken meal during the stay. Hotel should pre plan the menu keeping this in mind.</a:t>
            </a:r>
          </a:p>
          <a:p>
            <a:pPr>
              <a:lnSpc>
                <a:spcPts val="3969"/>
              </a:lnSpc>
            </a:pPr>
          </a:p>
          <a:p>
            <a:pPr>
              <a:lnSpc>
                <a:spcPts val="3969"/>
              </a:lnSpc>
            </a:pPr>
          </a:p>
          <a:p>
            <a:pPr>
              <a:lnSpc>
                <a:spcPts val="3969"/>
              </a:lnSpc>
            </a:pPr>
          </a:p>
          <a:p>
            <a:pPr>
              <a:lnSpc>
                <a:spcPts val="3969"/>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9636291" y="3570460"/>
            <a:ext cx="5931373" cy="3146081"/>
          </a:xfrm>
          <a:custGeom>
            <a:avLst/>
            <a:gdLst/>
            <a:ahLst/>
            <a:cxnLst/>
            <a:rect r="r" b="b" t="t" l="l"/>
            <a:pathLst>
              <a:path h="3146081" w="5931373">
                <a:moveTo>
                  <a:pt x="0" y="0"/>
                </a:moveTo>
                <a:lnTo>
                  <a:pt x="5931373" y="0"/>
                </a:lnTo>
                <a:lnTo>
                  <a:pt x="5931373" y="3146080"/>
                </a:lnTo>
                <a:lnTo>
                  <a:pt x="0" y="3146080"/>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Deposits by Market Segment</a:t>
            </a:r>
          </a:p>
        </p:txBody>
      </p:sp>
      <p:sp>
        <p:nvSpPr>
          <p:cNvPr name="TextBox 4" id="4"/>
          <p:cNvSpPr txBox="true"/>
          <p:nvPr/>
        </p:nvSpPr>
        <p:spPr>
          <a:xfrm rot="0">
            <a:off x="1328383" y="2225640"/>
            <a:ext cx="7606459" cy="9881603"/>
          </a:xfrm>
          <a:prstGeom prst="rect">
            <a:avLst/>
          </a:prstGeom>
        </p:spPr>
        <p:txBody>
          <a:bodyPr anchor="t" rtlCol="false" tIns="0" lIns="0" bIns="0" rIns="0">
            <a:spAutoFit/>
          </a:bodyPr>
          <a:lstStyle/>
          <a:p>
            <a:pPr marL="612183" indent="-306092" lvl="1">
              <a:lnSpc>
                <a:spcPts val="3969"/>
              </a:lnSpc>
              <a:buFont typeface="Arial"/>
              <a:buChar char="•"/>
            </a:pPr>
            <a:r>
              <a:rPr lang="en-US" sz="2835">
                <a:solidFill>
                  <a:srgbClr val="013927"/>
                </a:solidFill>
                <a:latin typeface="Canva Sans"/>
              </a:rPr>
              <a:t>Here  Matrix Table is used to represent </a:t>
            </a:r>
            <a:r>
              <a:rPr lang="en-US" sz="2835">
                <a:solidFill>
                  <a:srgbClr val="013927"/>
                </a:solidFill>
                <a:latin typeface="Canva Sans"/>
              </a:rPr>
              <a:t>the data in a easy to understand way.</a:t>
            </a:r>
          </a:p>
          <a:p>
            <a:pPr>
              <a:lnSpc>
                <a:spcPts val="3969"/>
              </a:lnSpc>
            </a:pPr>
          </a:p>
          <a:p>
            <a:pPr marL="612183" indent="-306092" lvl="1">
              <a:lnSpc>
                <a:spcPts val="3969"/>
              </a:lnSpc>
              <a:buFont typeface="Arial"/>
              <a:buChar char="•"/>
            </a:pPr>
            <a:r>
              <a:rPr lang="en-US" sz="2835">
                <a:solidFill>
                  <a:srgbClr val="013927"/>
                </a:solidFill>
                <a:latin typeface="Canva Sans"/>
              </a:rPr>
              <a:t>It is found that out of 87392 bookings 86247 booking were done without deposit 1038 bookings were done with deposit but its non refundable, and 107 bookings were with refundable deposit.</a:t>
            </a:r>
          </a:p>
          <a:p>
            <a:pPr>
              <a:lnSpc>
                <a:spcPts val="3969"/>
              </a:lnSpc>
            </a:pPr>
          </a:p>
          <a:p>
            <a:pPr marL="612183" indent="-306092" lvl="1">
              <a:lnSpc>
                <a:spcPts val="3969"/>
              </a:lnSpc>
              <a:buFont typeface="Arial"/>
              <a:buChar char="•"/>
            </a:pPr>
            <a:r>
              <a:rPr lang="en-US" sz="2835">
                <a:solidFill>
                  <a:srgbClr val="013927"/>
                </a:solidFill>
                <a:latin typeface="Canva Sans"/>
              </a:rPr>
              <a:t>The Hotels should increase the number of refundable deposits as it acts as an insurance for any damage that might occur in room or the property. Also client would be more inclined towards a refundable deposit rather than a non refundable.</a:t>
            </a:r>
          </a:p>
          <a:p>
            <a:pPr>
              <a:lnSpc>
                <a:spcPts val="3969"/>
              </a:lnSpc>
            </a:pPr>
          </a:p>
          <a:p>
            <a:pPr>
              <a:lnSpc>
                <a:spcPts val="3969"/>
              </a:lnSpc>
            </a:pPr>
          </a:p>
          <a:p>
            <a:pPr>
              <a:lnSpc>
                <a:spcPts val="3969"/>
              </a:lnSpc>
            </a:pPr>
          </a:p>
          <a:p>
            <a:pPr>
              <a:lnSpc>
                <a:spcPts val="3969"/>
              </a:lnSpc>
            </a:pPr>
          </a:p>
        </p:txBody>
      </p:sp>
    </p:spTree>
  </p:cSld>
  <p:clrMapOvr>
    <a:masterClrMapping/>
  </p:clrMapOvr>
</p:sld>
</file>

<file path=ppt/slides/slide22.xml><?xml version="1.0" encoding="utf-8"?>
<p:sld xmlns:p="http://schemas.openxmlformats.org/presentationml/2006/main" xmlns:a="http://schemas.openxmlformats.org/drawingml/2006/main">
  <p:cSld>
    <p:bg>
      <p:bgPr>
        <a:solidFill>
          <a:srgbClr val="FCFEF1"/>
        </a:solidFill>
      </p:bgPr>
    </p:bg>
    <p:spTree>
      <p:nvGrpSpPr>
        <p:cNvPr id="1" name=""/>
        <p:cNvGrpSpPr/>
        <p:nvPr/>
      </p:nvGrpSpPr>
      <p:grpSpPr>
        <a:xfrm>
          <a:off x="0" y="0"/>
          <a:ext cx="0" cy="0"/>
          <a:chOff x="0" y="0"/>
          <a:chExt cx="0" cy="0"/>
        </a:xfrm>
      </p:grpSpPr>
      <p:sp>
        <p:nvSpPr>
          <p:cNvPr name="TextBox 2" id="2"/>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Conclusion</a:t>
            </a:r>
          </a:p>
        </p:txBody>
      </p:sp>
      <p:sp>
        <p:nvSpPr>
          <p:cNvPr name="TextBox 3" id="3"/>
          <p:cNvSpPr txBox="true"/>
          <p:nvPr/>
        </p:nvSpPr>
        <p:spPr>
          <a:xfrm rot="0">
            <a:off x="1028700" y="1579563"/>
            <a:ext cx="16230600" cy="8897988"/>
          </a:xfrm>
          <a:prstGeom prst="rect">
            <a:avLst/>
          </a:prstGeom>
        </p:spPr>
        <p:txBody>
          <a:bodyPr anchor="t" rtlCol="false" tIns="0" lIns="0" bIns="0" rIns="0">
            <a:spAutoFit/>
          </a:bodyPr>
          <a:lstStyle/>
          <a:p>
            <a:pPr marL="655362" indent="-327681" lvl="1">
              <a:lnSpc>
                <a:spcPts val="4249"/>
              </a:lnSpc>
              <a:buFont typeface="Arial"/>
              <a:buChar char="•"/>
            </a:pPr>
            <a:r>
              <a:rPr lang="en-US" sz="3035">
                <a:solidFill>
                  <a:srgbClr val="013927"/>
                </a:solidFill>
                <a:latin typeface="Canva Sans"/>
              </a:rPr>
              <a:t>Bookings By Hotels</a:t>
            </a:r>
          </a:p>
          <a:p>
            <a:pPr>
              <a:lnSpc>
                <a:spcPts val="4249"/>
              </a:lnSpc>
            </a:pPr>
            <a:r>
              <a:rPr lang="en-US" sz="3035">
                <a:solidFill>
                  <a:srgbClr val="013927"/>
                </a:solidFill>
                <a:latin typeface="Canva Sans"/>
              </a:rPr>
              <a:t>       -It is Found that 61% prefer the City Hotel and 39% prefer the Resort Hotel</a:t>
            </a:r>
          </a:p>
          <a:p>
            <a:pPr>
              <a:lnSpc>
                <a:spcPts val="4249"/>
              </a:lnSpc>
            </a:pPr>
          </a:p>
          <a:p>
            <a:pPr marL="655362" indent="-327681" lvl="1">
              <a:lnSpc>
                <a:spcPts val="4249"/>
              </a:lnSpc>
              <a:buFont typeface="Arial"/>
              <a:buChar char="•"/>
            </a:pPr>
            <a:r>
              <a:rPr lang="en-US" sz="3035">
                <a:solidFill>
                  <a:srgbClr val="013927"/>
                </a:solidFill>
                <a:latin typeface="Canva Sans"/>
              </a:rPr>
              <a:t>Bookings by Year</a:t>
            </a:r>
          </a:p>
          <a:p>
            <a:pPr>
              <a:lnSpc>
                <a:spcPts val="4249"/>
              </a:lnSpc>
            </a:pPr>
            <a:r>
              <a:rPr lang="en-US" sz="3035">
                <a:solidFill>
                  <a:srgbClr val="013927"/>
                </a:solidFill>
                <a:latin typeface="Canva Sans"/>
              </a:rPr>
              <a:t>     -It is found that 2015 had 15% of total reservation while 2016 had 49% and 2017 had   </a:t>
            </a:r>
          </a:p>
          <a:p>
            <a:pPr>
              <a:lnSpc>
                <a:spcPts val="4249"/>
              </a:lnSpc>
            </a:pPr>
            <a:r>
              <a:rPr lang="en-US" sz="3035">
                <a:solidFill>
                  <a:srgbClr val="013927"/>
                </a:solidFill>
                <a:latin typeface="Canva Sans"/>
              </a:rPr>
              <a:t>       36% the Hotels booking did decline from 2016 compared to 2017 </a:t>
            </a:r>
          </a:p>
          <a:p>
            <a:pPr>
              <a:lnSpc>
                <a:spcPts val="4249"/>
              </a:lnSpc>
            </a:pPr>
          </a:p>
          <a:p>
            <a:pPr marL="655362" indent="-327681" lvl="1">
              <a:lnSpc>
                <a:spcPts val="4249"/>
              </a:lnSpc>
              <a:buFont typeface="Arial"/>
              <a:buChar char="•"/>
            </a:pPr>
            <a:r>
              <a:rPr lang="en-US" sz="3035">
                <a:solidFill>
                  <a:srgbClr val="013927"/>
                </a:solidFill>
                <a:latin typeface="Canva Sans"/>
              </a:rPr>
              <a:t>ADR by Segment</a:t>
            </a:r>
          </a:p>
          <a:p>
            <a:pPr>
              <a:lnSpc>
                <a:spcPts val="4249"/>
              </a:lnSpc>
            </a:pPr>
            <a:r>
              <a:rPr lang="en-US" sz="3035">
                <a:solidFill>
                  <a:srgbClr val="013927"/>
                </a:solidFill>
                <a:latin typeface="Canva Sans"/>
              </a:rPr>
              <a:t>     -It is found that online TA has the highest ADR of 60.99L</a:t>
            </a:r>
          </a:p>
          <a:p>
            <a:pPr>
              <a:lnSpc>
                <a:spcPts val="4249"/>
              </a:lnSpc>
            </a:pPr>
          </a:p>
          <a:p>
            <a:pPr marL="655362" indent="-327681" lvl="1">
              <a:lnSpc>
                <a:spcPts val="4249"/>
              </a:lnSpc>
              <a:buFont typeface="Arial"/>
              <a:buChar char="•"/>
            </a:pPr>
            <a:r>
              <a:rPr lang="en-US" sz="3035">
                <a:solidFill>
                  <a:srgbClr val="013927"/>
                </a:solidFill>
                <a:latin typeface="Canva Sans"/>
              </a:rPr>
              <a:t>ADR by Month</a:t>
            </a:r>
          </a:p>
          <a:p>
            <a:pPr>
              <a:lnSpc>
                <a:spcPts val="4249"/>
              </a:lnSpc>
            </a:pPr>
            <a:r>
              <a:rPr lang="en-US" sz="3035">
                <a:solidFill>
                  <a:srgbClr val="013927"/>
                </a:solidFill>
                <a:latin typeface="Canva Sans"/>
              </a:rPr>
              <a:t>     -It is found that August has the highest ADR of 16.98L, means that August is the peak</a:t>
            </a:r>
          </a:p>
          <a:p>
            <a:pPr>
              <a:lnSpc>
                <a:spcPts val="4249"/>
              </a:lnSpc>
            </a:pPr>
            <a:r>
              <a:rPr lang="en-US" sz="3035">
                <a:solidFill>
                  <a:srgbClr val="013927"/>
                </a:solidFill>
                <a:latin typeface="Canva Sans"/>
              </a:rPr>
              <a:t>       season</a:t>
            </a:r>
          </a:p>
          <a:p>
            <a:pPr>
              <a:lnSpc>
                <a:spcPts val="3969"/>
              </a:lnSpc>
            </a:pPr>
          </a:p>
          <a:p>
            <a:pPr>
              <a:lnSpc>
                <a:spcPts val="3969"/>
              </a:lnSpc>
            </a:pPr>
          </a:p>
          <a:p>
            <a:pPr>
              <a:lnSpc>
                <a:spcPts val="3969"/>
              </a:lnSpc>
            </a:pPr>
          </a:p>
          <a:p>
            <a:pPr>
              <a:lnSpc>
                <a:spcPts val="3969"/>
              </a:lnSpc>
            </a:pPr>
          </a:p>
        </p:txBody>
      </p:sp>
    </p:spTree>
  </p:cSld>
  <p:clrMapOvr>
    <a:masterClrMapping/>
  </p:clrMapOvr>
</p:sld>
</file>

<file path=ppt/slides/slide23.xml><?xml version="1.0" encoding="utf-8"?>
<p:sld xmlns:p="http://schemas.openxmlformats.org/presentationml/2006/main" xmlns:a="http://schemas.openxmlformats.org/drawingml/2006/main">
  <p:cSld>
    <p:bg>
      <p:bgPr>
        <a:solidFill>
          <a:srgbClr val="FCFEF1"/>
        </a:solidFill>
      </p:bgPr>
    </p:bg>
    <p:spTree>
      <p:nvGrpSpPr>
        <p:cNvPr id="1" name=""/>
        <p:cNvGrpSpPr/>
        <p:nvPr/>
      </p:nvGrpSpPr>
      <p:grpSpPr>
        <a:xfrm>
          <a:off x="0" y="0"/>
          <a:ext cx="0" cy="0"/>
          <a:chOff x="0" y="0"/>
          <a:chExt cx="0" cy="0"/>
        </a:xfrm>
      </p:grpSpPr>
      <p:sp>
        <p:nvSpPr>
          <p:cNvPr name="TextBox 2" id="2"/>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Conclusion</a:t>
            </a:r>
          </a:p>
        </p:txBody>
      </p:sp>
      <p:sp>
        <p:nvSpPr>
          <p:cNvPr name="TextBox 3" id="3"/>
          <p:cNvSpPr txBox="true"/>
          <p:nvPr/>
        </p:nvSpPr>
        <p:spPr>
          <a:xfrm rot="0">
            <a:off x="1028700" y="1579563"/>
            <a:ext cx="16230600" cy="7793088"/>
          </a:xfrm>
          <a:prstGeom prst="rect">
            <a:avLst/>
          </a:prstGeom>
        </p:spPr>
        <p:txBody>
          <a:bodyPr anchor="t" rtlCol="false" tIns="0" lIns="0" bIns="0" rIns="0">
            <a:spAutoFit/>
          </a:bodyPr>
          <a:lstStyle/>
          <a:p>
            <a:pPr marL="655362" indent="-327681" lvl="1">
              <a:lnSpc>
                <a:spcPts val="4249"/>
              </a:lnSpc>
              <a:buFont typeface="Arial"/>
              <a:buChar char="•"/>
            </a:pPr>
            <a:r>
              <a:rPr lang="en-US" sz="3035">
                <a:solidFill>
                  <a:srgbClr val="013927"/>
                </a:solidFill>
                <a:latin typeface="Canva Sans"/>
              </a:rPr>
              <a:t>ADR by Country</a:t>
            </a:r>
          </a:p>
          <a:p>
            <a:pPr>
              <a:lnSpc>
                <a:spcPts val="4249"/>
              </a:lnSpc>
            </a:pPr>
            <a:r>
              <a:rPr lang="en-US" sz="3035">
                <a:solidFill>
                  <a:srgbClr val="013927"/>
                </a:solidFill>
                <a:latin typeface="Canva Sans"/>
              </a:rPr>
              <a:t>     -It is found that Portugal has the highest ADR of 26.30L followed by UK and France</a:t>
            </a:r>
          </a:p>
          <a:p>
            <a:pPr>
              <a:lnSpc>
                <a:spcPts val="4249"/>
              </a:lnSpc>
            </a:pPr>
          </a:p>
          <a:p>
            <a:pPr marL="655362" indent="-327681" lvl="1">
              <a:lnSpc>
                <a:spcPts val="4249"/>
              </a:lnSpc>
              <a:buFont typeface="Arial"/>
              <a:buChar char="•"/>
            </a:pPr>
            <a:r>
              <a:rPr lang="en-US" sz="3035">
                <a:solidFill>
                  <a:srgbClr val="013927"/>
                </a:solidFill>
                <a:latin typeface="Canva Sans"/>
              </a:rPr>
              <a:t>Stayed V/s Cancelled</a:t>
            </a:r>
          </a:p>
          <a:p>
            <a:pPr>
              <a:lnSpc>
                <a:spcPts val="4249"/>
              </a:lnSpc>
            </a:pPr>
            <a:r>
              <a:rPr lang="en-US" sz="3035">
                <a:solidFill>
                  <a:srgbClr val="013927"/>
                </a:solidFill>
                <a:latin typeface="Canva Sans"/>
              </a:rPr>
              <a:t>     -It is found that 27% of the total bookings of both hotels were cancelled.</a:t>
            </a:r>
          </a:p>
          <a:p>
            <a:pPr>
              <a:lnSpc>
                <a:spcPts val="4249"/>
              </a:lnSpc>
            </a:pPr>
          </a:p>
          <a:p>
            <a:pPr marL="655362" indent="-327681" lvl="1">
              <a:lnSpc>
                <a:spcPts val="4249"/>
              </a:lnSpc>
              <a:buFont typeface="Arial"/>
              <a:buChar char="•"/>
            </a:pPr>
            <a:r>
              <a:rPr lang="en-US" sz="3035">
                <a:solidFill>
                  <a:srgbClr val="013927"/>
                </a:solidFill>
                <a:latin typeface="Canva Sans"/>
              </a:rPr>
              <a:t>Cancellation by Segment</a:t>
            </a:r>
          </a:p>
          <a:p>
            <a:pPr>
              <a:lnSpc>
                <a:spcPts val="4249"/>
              </a:lnSpc>
            </a:pPr>
            <a:r>
              <a:rPr lang="en-US" sz="3035">
                <a:solidFill>
                  <a:srgbClr val="013927"/>
                </a:solidFill>
                <a:latin typeface="Canva Sans"/>
              </a:rPr>
              <a:t>     -It is found that 18.24k of the total cancellation of both hotels was from online TA.</a:t>
            </a:r>
          </a:p>
          <a:p>
            <a:pPr>
              <a:lnSpc>
                <a:spcPts val="4249"/>
              </a:lnSpc>
            </a:pPr>
          </a:p>
          <a:p>
            <a:pPr marL="655362" indent="-327681" lvl="1">
              <a:lnSpc>
                <a:spcPts val="4249"/>
              </a:lnSpc>
              <a:buFont typeface="Arial"/>
              <a:buChar char="•"/>
            </a:pPr>
            <a:r>
              <a:rPr lang="en-US" sz="3035">
                <a:solidFill>
                  <a:srgbClr val="013927"/>
                </a:solidFill>
                <a:latin typeface="Canva Sans"/>
              </a:rPr>
              <a:t>Customer by Age-Group</a:t>
            </a:r>
          </a:p>
          <a:p>
            <a:pPr>
              <a:lnSpc>
                <a:spcPts val="3969"/>
              </a:lnSpc>
            </a:pPr>
            <a:r>
              <a:rPr lang="en-US" sz="2835">
                <a:solidFill>
                  <a:srgbClr val="013927"/>
                </a:solidFill>
                <a:latin typeface="Canva Sans"/>
              </a:rPr>
              <a:t>     -It is found that city hotel has more number of customers by adults but in case of </a:t>
            </a:r>
          </a:p>
          <a:p>
            <a:pPr>
              <a:lnSpc>
                <a:spcPts val="3969"/>
              </a:lnSpc>
            </a:pPr>
            <a:r>
              <a:rPr lang="en-US" sz="2835">
                <a:solidFill>
                  <a:srgbClr val="013927"/>
                </a:solidFill>
                <a:latin typeface="Canva Sans"/>
              </a:rPr>
              <a:t>      Children and babies there is almost no major difference.</a:t>
            </a:r>
          </a:p>
          <a:p>
            <a:pPr>
              <a:lnSpc>
                <a:spcPts val="3969"/>
              </a:lnSpc>
            </a:pPr>
          </a:p>
          <a:p>
            <a:pPr>
              <a:lnSpc>
                <a:spcPts val="3969"/>
              </a:lnSpc>
            </a:pPr>
          </a:p>
          <a:p>
            <a:pPr>
              <a:lnSpc>
                <a:spcPts val="3969"/>
              </a:lnSpc>
            </a:pPr>
          </a:p>
        </p:txBody>
      </p:sp>
    </p:spTree>
  </p:cSld>
  <p:clrMapOvr>
    <a:masterClrMapping/>
  </p:clrMapOvr>
</p:sld>
</file>

<file path=ppt/slides/slide24.xml><?xml version="1.0" encoding="utf-8"?>
<p:sld xmlns:p="http://schemas.openxmlformats.org/presentationml/2006/main" xmlns:a="http://schemas.openxmlformats.org/drawingml/2006/main">
  <p:cSld>
    <p:bg>
      <p:bgPr>
        <a:solidFill>
          <a:srgbClr val="FCFEF1"/>
        </a:solidFill>
      </p:bgPr>
    </p:bg>
    <p:spTree>
      <p:nvGrpSpPr>
        <p:cNvPr id="1" name=""/>
        <p:cNvGrpSpPr/>
        <p:nvPr/>
      </p:nvGrpSpPr>
      <p:grpSpPr>
        <a:xfrm>
          <a:off x="0" y="0"/>
          <a:ext cx="0" cy="0"/>
          <a:chOff x="0" y="0"/>
          <a:chExt cx="0" cy="0"/>
        </a:xfrm>
      </p:grpSpPr>
      <p:sp>
        <p:nvSpPr>
          <p:cNvPr name="TextBox 2" id="2"/>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Conclusion</a:t>
            </a:r>
          </a:p>
        </p:txBody>
      </p:sp>
      <p:sp>
        <p:nvSpPr>
          <p:cNvPr name="TextBox 3" id="3"/>
          <p:cNvSpPr txBox="true"/>
          <p:nvPr/>
        </p:nvSpPr>
        <p:spPr>
          <a:xfrm rot="0">
            <a:off x="1028700" y="1579563"/>
            <a:ext cx="16230600" cy="9012288"/>
          </a:xfrm>
          <a:prstGeom prst="rect">
            <a:avLst/>
          </a:prstGeom>
        </p:spPr>
        <p:txBody>
          <a:bodyPr anchor="t" rtlCol="false" tIns="0" lIns="0" bIns="0" rIns="0">
            <a:spAutoFit/>
          </a:bodyPr>
          <a:lstStyle/>
          <a:p>
            <a:pPr marL="655362" indent="-327681" lvl="1">
              <a:lnSpc>
                <a:spcPts val="4249"/>
              </a:lnSpc>
              <a:buFont typeface="Arial"/>
              <a:buChar char="•"/>
            </a:pPr>
            <a:r>
              <a:rPr lang="en-US" sz="3035">
                <a:solidFill>
                  <a:srgbClr val="013927"/>
                </a:solidFill>
                <a:latin typeface="Canva Sans"/>
              </a:rPr>
              <a:t>Reservation by Room Type</a:t>
            </a:r>
          </a:p>
          <a:p>
            <a:pPr>
              <a:lnSpc>
                <a:spcPts val="4249"/>
              </a:lnSpc>
            </a:pPr>
            <a:r>
              <a:rPr lang="en-US" sz="3035">
                <a:solidFill>
                  <a:srgbClr val="013927"/>
                </a:solidFill>
                <a:latin typeface="Canva Sans"/>
              </a:rPr>
              <a:t>     -It is found that room type A is the most booked at 56552 times in both the hotels </a:t>
            </a:r>
          </a:p>
          <a:p>
            <a:pPr>
              <a:lnSpc>
                <a:spcPts val="4249"/>
              </a:lnSpc>
            </a:pPr>
            <a:r>
              <a:rPr lang="en-US" sz="3035">
                <a:solidFill>
                  <a:srgbClr val="013927"/>
                </a:solidFill>
                <a:latin typeface="Canva Sans"/>
              </a:rPr>
              <a:t>       followed by room type D at 17398.</a:t>
            </a:r>
          </a:p>
          <a:p>
            <a:pPr>
              <a:lnSpc>
                <a:spcPts val="4249"/>
              </a:lnSpc>
            </a:pPr>
          </a:p>
          <a:p>
            <a:pPr marL="655362" indent="-327681" lvl="1">
              <a:lnSpc>
                <a:spcPts val="4249"/>
              </a:lnSpc>
              <a:buFont typeface="Arial"/>
              <a:buChar char="•"/>
            </a:pPr>
            <a:r>
              <a:rPr lang="en-US" sz="3035">
                <a:solidFill>
                  <a:srgbClr val="013927"/>
                </a:solidFill>
                <a:latin typeface="Canva Sans"/>
              </a:rPr>
              <a:t>Agents by Bookings</a:t>
            </a:r>
          </a:p>
          <a:p>
            <a:pPr>
              <a:lnSpc>
                <a:spcPts val="4249"/>
              </a:lnSpc>
            </a:pPr>
            <a:r>
              <a:rPr lang="en-US" sz="3035">
                <a:solidFill>
                  <a:srgbClr val="013927"/>
                </a:solidFill>
                <a:latin typeface="Canva Sans"/>
              </a:rPr>
              <a:t>     -It is found that agent 9 has the most bookings at 28758 followed by agent 240 at </a:t>
            </a:r>
          </a:p>
          <a:p>
            <a:pPr>
              <a:lnSpc>
                <a:spcPts val="4249"/>
              </a:lnSpc>
            </a:pPr>
            <a:r>
              <a:rPr lang="en-US" sz="3035">
                <a:solidFill>
                  <a:srgbClr val="013927"/>
                </a:solidFill>
                <a:latin typeface="Canva Sans"/>
              </a:rPr>
              <a:t>       13028.</a:t>
            </a:r>
          </a:p>
          <a:p>
            <a:pPr>
              <a:lnSpc>
                <a:spcPts val="4249"/>
              </a:lnSpc>
            </a:pPr>
          </a:p>
          <a:p>
            <a:pPr marL="655362" indent="-327681" lvl="1">
              <a:lnSpc>
                <a:spcPts val="4249"/>
              </a:lnSpc>
              <a:buFont typeface="Arial"/>
              <a:buChar char="•"/>
            </a:pPr>
            <a:r>
              <a:rPr lang="en-US" sz="3035">
                <a:solidFill>
                  <a:srgbClr val="013927"/>
                </a:solidFill>
                <a:latin typeface="Canva Sans"/>
              </a:rPr>
              <a:t>Parking Space Required</a:t>
            </a:r>
          </a:p>
          <a:p>
            <a:pPr>
              <a:lnSpc>
                <a:spcPts val="4249"/>
              </a:lnSpc>
            </a:pPr>
            <a:r>
              <a:rPr lang="en-US" sz="3035">
                <a:solidFill>
                  <a:srgbClr val="013927"/>
                </a:solidFill>
                <a:latin typeface="Canva Sans"/>
              </a:rPr>
              <a:t>     -It is found that 8% i.e 7313 requested parking space while the other 92% i.e 80079 </a:t>
            </a:r>
          </a:p>
          <a:p>
            <a:pPr>
              <a:lnSpc>
                <a:spcPts val="4249"/>
              </a:lnSpc>
            </a:pPr>
            <a:r>
              <a:rPr lang="en-US" sz="3035">
                <a:solidFill>
                  <a:srgbClr val="013927"/>
                </a:solidFill>
                <a:latin typeface="Canva Sans"/>
              </a:rPr>
              <a:t>      did not require the parking space.</a:t>
            </a:r>
          </a:p>
          <a:p>
            <a:pPr>
              <a:lnSpc>
                <a:spcPts val="4249"/>
              </a:lnSpc>
            </a:pPr>
          </a:p>
          <a:p>
            <a:pPr marL="655362" indent="-327681" lvl="1">
              <a:lnSpc>
                <a:spcPts val="4249"/>
              </a:lnSpc>
              <a:buFont typeface="Arial"/>
              <a:buChar char="•"/>
            </a:pPr>
            <a:r>
              <a:rPr lang="en-US" sz="3035">
                <a:solidFill>
                  <a:srgbClr val="013927"/>
                </a:solidFill>
                <a:latin typeface="Canva Sans"/>
              </a:rPr>
              <a:t>Weekday Nights V/s Weekend Nights</a:t>
            </a:r>
          </a:p>
          <a:p>
            <a:pPr>
              <a:lnSpc>
                <a:spcPts val="4249"/>
              </a:lnSpc>
            </a:pPr>
            <a:r>
              <a:rPr lang="en-US" sz="3035">
                <a:solidFill>
                  <a:srgbClr val="013927"/>
                </a:solidFill>
                <a:latin typeface="Canva Sans"/>
              </a:rPr>
              <a:t>       -It is found that Weekday Nights are more busy i.e 80632 than Weekend Nights i.e </a:t>
            </a:r>
          </a:p>
          <a:p>
            <a:pPr>
              <a:lnSpc>
                <a:spcPts val="4249"/>
              </a:lnSpc>
            </a:pPr>
            <a:r>
              <a:rPr lang="en-US" sz="3035">
                <a:solidFill>
                  <a:srgbClr val="013927"/>
                </a:solidFill>
                <a:latin typeface="Canva Sans"/>
              </a:rPr>
              <a:t>        31197 in City Hotel. Same can be said for the Resort Hotel it is more busy at Week </a:t>
            </a:r>
          </a:p>
          <a:p>
            <a:pPr>
              <a:lnSpc>
                <a:spcPts val="4249"/>
              </a:lnSpc>
            </a:pPr>
            <a:r>
              <a:rPr lang="en-US" sz="3035">
                <a:solidFill>
                  <a:srgbClr val="013927"/>
                </a:solidFill>
                <a:latin typeface="Canva Sans"/>
              </a:rPr>
              <a:t>        Nights i.e 79097 than Weekend Nights i.e 30084</a:t>
            </a:r>
          </a:p>
          <a:p>
            <a:pPr>
              <a:lnSpc>
                <a:spcPts val="3969"/>
              </a:lnSpc>
            </a:pPr>
          </a:p>
        </p:txBody>
      </p:sp>
    </p:spTree>
  </p:cSld>
  <p:clrMapOvr>
    <a:masterClrMapping/>
  </p:clrMapOvr>
</p:sld>
</file>

<file path=ppt/slides/slide25.xml><?xml version="1.0" encoding="utf-8"?>
<p:sld xmlns:p="http://schemas.openxmlformats.org/presentationml/2006/main" xmlns:a="http://schemas.openxmlformats.org/drawingml/2006/main">
  <p:cSld>
    <p:bg>
      <p:bgPr>
        <a:solidFill>
          <a:srgbClr val="FCFEF1"/>
        </a:solidFill>
      </p:bgPr>
    </p:bg>
    <p:spTree>
      <p:nvGrpSpPr>
        <p:cNvPr id="1" name=""/>
        <p:cNvGrpSpPr/>
        <p:nvPr/>
      </p:nvGrpSpPr>
      <p:grpSpPr>
        <a:xfrm>
          <a:off x="0" y="0"/>
          <a:ext cx="0" cy="0"/>
          <a:chOff x="0" y="0"/>
          <a:chExt cx="0" cy="0"/>
        </a:xfrm>
      </p:grpSpPr>
      <p:sp>
        <p:nvSpPr>
          <p:cNvPr name="TextBox 2" id="2"/>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Conclusion</a:t>
            </a:r>
          </a:p>
        </p:txBody>
      </p:sp>
      <p:sp>
        <p:nvSpPr>
          <p:cNvPr name="TextBox 3" id="3"/>
          <p:cNvSpPr txBox="true"/>
          <p:nvPr/>
        </p:nvSpPr>
        <p:spPr>
          <a:xfrm rot="0">
            <a:off x="1028700" y="2086892"/>
            <a:ext cx="16230600" cy="5278488"/>
          </a:xfrm>
          <a:prstGeom prst="rect">
            <a:avLst/>
          </a:prstGeom>
        </p:spPr>
        <p:txBody>
          <a:bodyPr anchor="t" rtlCol="false" tIns="0" lIns="0" bIns="0" rIns="0">
            <a:spAutoFit/>
          </a:bodyPr>
          <a:lstStyle/>
          <a:p>
            <a:pPr marL="655362" indent="-327681" lvl="1">
              <a:lnSpc>
                <a:spcPts val="4249"/>
              </a:lnSpc>
              <a:buFont typeface="Arial"/>
              <a:buChar char="•"/>
            </a:pPr>
            <a:r>
              <a:rPr lang="en-US" sz="3035">
                <a:solidFill>
                  <a:srgbClr val="013927"/>
                </a:solidFill>
                <a:latin typeface="Canva Sans"/>
              </a:rPr>
              <a:t>Reservation by Meals</a:t>
            </a:r>
          </a:p>
          <a:p>
            <a:pPr>
              <a:lnSpc>
                <a:spcPts val="4249"/>
              </a:lnSpc>
            </a:pPr>
            <a:r>
              <a:rPr lang="en-US" sz="3035">
                <a:solidFill>
                  <a:srgbClr val="013927"/>
                </a:solidFill>
                <a:latin typeface="Canva Sans"/>
              </a:rPr>
              <a:t>     -It is found that the most frequent meal taken with bookings is BB i.e Bed and</a:t>
            </a:r>
          </a:p>
          <a:p>
            <a:pPr>
              <a:lnSpc>
                <a:spcPts val="4249"/>
              </a:lnSpc>
            </a:pPr>
            <a:r>
              <a:rPr lang="en-US" sz="3035">
                <a:solidFill>
                  <a:srgbClr val="013927"/>
                </a:solidFill>
                <a:latin typeface="Canva Sans"/>
              </a:rPr>
              <a:t>      Breakfast followed FB i.e Full Board</a:t>
            </a:r>
          </a:p>
          <a:p>
            <a:pPr>
              <a:lnSpc>
                <a:spcPts val="4249"/>
              </a:lnSpc>
            </a:pPr>
          </a:p>
          <a:p>
            <a:pPr marL="655362" indent="-327681" lvl="1">
              <a:lnSpc>
                <a:spcPts val="4249"/>
              </a:lnSpc>
              <a:buFont typeface="Arial"/>
              <a:buChar char="•"/>
            </a:pPr>
            <a:r>
              <a:rPr lang="en-US" sz="3035">
                <a:solidFill>
                  <a:srgbClr val="013927"/>
                </a:solidFill>
                <a:latin typeface="Canva Sans"/>
              </a:rPr>
              <a:t>Deposit by Market Segment</a:t>
            </a:r>
          </a:p>
          <a:p>
            <a:pPr>
              <a:lnSpc>
                <a:spcPts val="4249"/>
              </a:lnSpc>
            </a:pPr>
            <a:r>
              <a:rPr lang="en-US" sz="3035">
                <a:solidFill>
                  <a:srgbClr val="013927"/>
                </a:solidFill>
                <a:latin typeface="Canva Sans"/>
              </a:rPr>
              <a:t>     -It is found that out of 87392 bookings 86247 booking were done without deposit </a:t>
            </a:r>
          </a:p>
          <a:p>
            <a:pPr>
              <a:lnSpc>
                <a:spcPts val="4249"/>
              </a:lnSpc>
            </a:pPr>
            <a:r>
              <a:rPr lang="en-US" sz="3035">
                <a:solidFill>
                  <a:srgbClr val="013927"/>
                </a:solidFill>
                <a:latin typeface="Canva Sans"/>
              </a:rPr>
              <a:t>      1038 bookings were done with deposit but its non refundable, and 107 bookings </a:t>
            </a:r>
          </a:p>
          <a:p>
            <a:pPr>
              <a:lnSpc>
                <a:spcPts val="4249"/>
              </a:lnSpc>
            </a:pPr>
            <a:r>
              <a:rPr lang="en-US" sz="3035">
                <a:solidFill>
                  <a:srgbClr val="013927"/>
                </a:solidFill>
                <a:latin typeface="Canva Sans"/>
              </a:rPr>
              <a:t>      were with refundable deposit.</a:t>
            </a:r>
          </a:p>
          <a:p>
            <a:pPr>
              <a:lnSpc>
                <a:spcPts val="4249"/>
              </a:lnSpc>
            </a:pPr>
          </a:p>
          <a:p>
            <a:pPr>
              <a:lnSpc>
                <a:spcPts val="3969"/>
              </a:lnSpc>
            </a:pP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013927"/>
        </a:solidFill>
      </p:bgPr>
    </p:bg>
    <p:spTree>
      <p:nvGrpSpPr>
        <p:cNvPr id="1" name=""/>
        <p:cNvGrpSpPr/>
        <p:nvPr/>
      </p:nvGrpSpPr>
      <p:grpSpPr>
        <a:xfrm>
          <a:off x="0" y="0"/>
          <a:ext cx="0" cy="0"/>
          <a:chOff x="0" y="0"/>
          <a:chExt cx="0" cy="0"/>
        </a:xfrm>
      </p:grpSpPr>
      <p:sp>
        <p:nvSpPr>
          <p:cNvPr name="TextBox 2" id="2"/>
          <p:cNvSpPr txBox="true"/>
          <p:nvPr/>
        </p:nvSpPr>
        <p:spPr>
          <a:xfrm rot="0">
            <a:off x="768680" y="1781333"/>
            <a:ext cx="9191954" cy="6442075"/>
          </a:xfrm>
          <a:prstGeom prst="rect">
            <a:avLst/>
          </a:prstGeom>
        </p:spPr>
        <p:txBody>
          <a:bodyPr anchor="t" rtlCol="false" tIns="0" lIns="0" bIns="0" rIns="0">
            <a:spAutoFit/>
          </a:bodyPr>
          <a:lstStyle/>
          <a:p>
            <a:pPr>
              <a:lnSpc>
                <a:spcPts val="12649"/>
              </a:lnSpc>
            </a:pPr>
            <a:r>
              <a:rPr lang="en-US" sz="11499" spc="-402">
                <a:solidFill>
                  <a:srgbClr val="FCFEF1"/>
                </a:solidFill>
                <a:latin typeface="Noto Serif Display ExtraCondensed"/>
              </a:rPr>
              <a:t>Thank You,</a:t>
            </a:r>
          </a:p>
          <a:p>
            <a:pPr>
              <a:lnSpc>
                <a:spcPts val="12649"/>
              </a:lnSpc>
            </a:pPr>
            <a:r>
              <a:rPr lang="en-US" sz="11499" spc="-402">
                <a:solidFill>
                  <a:srgbClr val="FCFEF1"/>
                </a:solidFill>
                <a:latin typeface="Noto Serif Display ExtraCondensed"/>
              </a:rPr>
              <a:t>I hope you found this presentation informative</a:t>
            </a:r>
          </a:p>
        </p:txBody>
      </p:sp>
      <p:sp>
        <p:nvSpPr>
          <p:cNvPr name="TextBox 3" id="3"/>
          <p:cNvSpPr txBox="true"/>
          <p:nvPr/>
        </p:nvSpPr>
        <p:spPr>
          <a:xfrm rot="0">
            <a:off x="5611555" y="8275636"/>
            <a:ext cx="5338570" cy="1815468"/>
          </a:xfrm>
          <a:prstGeom prst="rect">
            <a:avLst/>
          </a:prstGeom>
        </p:spPr>
        <p:txBody>
          <a:bodyPr anchor="t" rtlCol="false" tIns="0" lIns="0" bIns="0" rIns="0">
            <a:spAutoFit/>
          </a:bodyPr>
          <a:lstStyle/>
          <a:p>
            <a:pPr marL="928360" indent="-464180" lvl="1">
              <a:lnSpc>
                <a:spcPts val="8169"/>
              </a:lnSpc>
              <a:buFont typeface="Arial"/>
              <a:buChar char="•"/>
            </a:pPr>
            <a:r>
              <a:rPr lang="en-US" sz="4299" spc="-171">
                <a:solidFill>
                  <a:srgbClr val="FCFEF1"/>
                </a:solidFill>
                <a:latin typeface="Crimson Pro"/>
              </a:rPr>
              <a:t>Any Questions ?</a:t>
            </a:r>
          </a:p>
          <a:p>
            <a:pPr>
              <a:lnSpc>
                <a:spcPts val="6649"/>
              </a:lnSpc>
            </a:pPr>
          </a:p>
        </p:txBody>
      </p:sp>
      <p:grpSp>
        <p:nvGrpSpPr>
          <p:cNvPr name="Group 4" id="4"/>
          <p:cNvGrpSpPr/>
          <p:nvPr/>
        </p:nvGrpSpPr>
        <p:grpSpPr>
          <a:xfrm rot="0">
            <a:off x="10541418" y="1019175"/>
            <a:ext cx="7764721" cy="8234362"/>
            <a:chOff x="0" y="0"/>
            <a:chExt cx="10352961" cy="10979150"/>
          </a:xfrm>
        </p:grpSpPr>
        <p:pic>
          <p:nvPicPr>
            <p:cNvPr name="Picture 5" id="5"/>
            <p:cNvPicPr>
              <a:picLocks noChangeAspect="true"/>
            </p:cNvPicPr>
            <p:nvPr/>
          </p:nvPicPr>
          <p:blipFill>
            <a:blip r:embed="rId2"/>
            <a:srcRect l="7407" t="40518" r="8458" b="0"/>
            <a:stretch>
              <a:fillRect/>
            </a:stretch>
          </p:blipFill>
          <p:spPr>
            <a:xfrm flipH="false" flipV="false">
              <a:off x="0" y="0"/>
              <a:ext cx="10352961" cy="10979150"/>
            </a:xfrm>
            <a:prstGeom prst="rect">
              <a:avLst/>
            </a:prstGeom>
          </p:spPr>
        </p:pic>
      </p:grpSp>
      <p:sp>
        <p:nvSpPr>
          <p:cNvPr name="AutoShape 6" id="6"/>
          <p:cNvSpPr/>
          <p:nvPr/>
        </p:nvSpPr>
        <p:spPr>
          <a:xfrm flipV="true">
            <a:off x="0" y="9258300"/>
            <a:ext cx="18493007" cy="0"/>
          </a:xfrm>
          <a:prstGeom prst="line">
            <a:avLst/>
          </a:prstGeom>
          <a:ln cap="flat" w="9525">
            <a:solidFill>
              <a:srgbClr val="FCFEF1"/>
            </a:solidFill>
            <a:prstDash val="solid"/>
            <a:headEnd type="none" len="sm" w="sm"/>
            <a:tailEnd type="none" len="sm" w="sm"/>
          </a:ln>
        </p:spPr>
      </p:sp>
      <p:sp>
        <p:nvSpPr>
          <p:cNvPr name="AutoShape 7" id="7"/>
          <p:cNvSpPr/>
          <p:nvPr/>
        </p:nvSpPr>
        <p:spPr>
          <a:xfrm flipV="true">
            <a:off x="0" y="1023937"/>
            <a:ext cx="18493007" cy="0"/>
          </a:xfrm>
          <a:prstGeom prst="line">
            <a:avLst/>
          </a:prstGeom>
          <a:ln cap="flat" w="9525">
            <a:solidFill>
              <a:srgbClr val="FCFEF1"/>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p:cSld>
    <p:bg>
      <p:bgPr>
        <a:solidFill>
          <a:srgbClr val="013927"/>
        </a:solidFill>
      </p:bgPr>
    </p:bg>
    <p:spTree>
      <p:nvGrpSpPr>
        <p:cNvPr id="1" name=""/>
        <p:cNvGrpSpPr/>
        <p:nvPr/>
      </p:nvGrpSpPr>
      <p:grpSpPr>
        <a:xfrm>
          <a:off x="0" y="0"/>
          <a:ext cx="0" cy="0"/>
          <a:chOff x="0" y="0"/>
          <a:chExt cx="0" cy="0"/>
        </a:xfrm>
      </p:grpSpPr>
      <p:grpSp>
        <p:nvGrpSpPr>
          <p:cNvPr name="Group 2" id="2"/>
          <p:cNvGrpSpPr/>
          <p:nvPr/>
        </p:nvGrpSpPr>
        <p:grpSpPr>
          <a:xfrm rot="0">
            <a:off x="804757" y="1381125"/>
            <a:ext cx="5630057" cy="4439285"/>
            <a:chOff x="0" y="0"/>
            <a:chExt cx="7506743" cy="5919046"/>
          </a:xfrm>
        </p:grpSpPr>
        <p:sp>
          <p:nvSpPr>
            <p:cNvPr name="TextBox 3" id="3"/>
            <p:cNvSpPr txBox="true"/>
            <p:nvPr/>
          </p:nvSpPr>
          <p:spPr>
            <a:xfrm rot="0">
              <a:off x="0" y="104775"/>
              <a:ext cx="7506743" cy="4357158"/>
            </a:xfrm>
            <a:prstGeom prst="rect">
              <a:avLst/>
            </a:prstGeom>
          </p:spPr>
          <p:txBody>
            <a:bodyPr anchor="t" rtlCol="false" tIns="0" lIns="0" bIns="0" rIns="0">
              <a:spAutoFit/>
            </a:bodyPr>
            <a:lstStyle/>
            <a:p>
              <a:pPr>
                <a:lnSpc>
                  <a:spcPts val="12649"/>
                </a:lnSpc>
              </a:pPr>
              <a:r>
                <a:rPr lang="en-US" sz="11499" spc="-402">
                  <a:solidFill>
                    <a:srgbClr val="FCFEF1"/>
                  </a:solidFill>
                  <a:latin typeface="Noto Serif Display ExtraCondensed"/>
                </a:rPr>
                <a:t>Project </a:t>
              </a:r>
            </a:p>
            <a:p>
              <a:pPr>
                <a:lnSpc>
                  <a:spcPts val="12649"/>
                </a:lnSpc>
              </a:pPr>
              <a:r>
                <a:rPr lang="en-US" sz="11499" spc="-402">
                  <a:solidFill>
                    <a:srgbClr val="FCFEF1"/>
                  </a:solidFill>
                  <a:latin typeface="Noto Serif Display ExtraCondensed"/>
                </a:rPr>
                <a:t>Impacts</a:t>
              </a:r>
            </a:p>
          </p:txBody>
        </p:sp>
        <p:sp>
          <p:nvSpPr>
            <p:cNvPr name="TextBox 4" id="4"/>
            <p:cNvSpPr txBox="true"/>
            <p:nvPr/>
          </p:nvSpPr>
          <p:spPr>
            <a:xfrm rot="0">
              <a:off x="0" y="4858808"/>
              <a:ext cx="7506743" cy="1060238"/>
            </a:xfrm>
            <a:prstGeom prst="rect">
              <a:avLst/>
            </a:prstGeom>
          </p:spPr>
          <p:txBody>
            <a:bodyPr anchor="t" rtlCol="false" tIns="0" lIns="0" bIns="0" rIns="0">
              <a:spAutoFit/>
            </a:bodyPr>
            <a:lstStyle/>
            <a:p>
              <a:pPr>
                <a:lnSpc>
                  <a:spcPts val="3079"/>
                </a:lnSpc>
              </a:pPr>
              <a:r>
                <a:rPr lang="en-US" sz="2799" spc="-83">
                  <a:solidFill>
                    <a:srgbClr val="FCFEF1"/>
                  </a:solidFill>
                  <a:latin typeface="Crimson Pro"/>
                </a:rPr>
                <a:t>Here are some positive impacts that this study will provide for the Hotels</a:t>
              </a:r>
            </a:p>
          </p:txBody>
        </p:sp>
      </p:grpSp>
      <p:graphicFrame>
        <p:nvGraphicFramePr>
          <p:cNvPr name="Table 5" id="5"/>
          <p:cNvGraphicFramePr>
            <a:graphicFrameLocks noGrp="true"/>
          </p:cNvGraphicFramePr>
          <p:nvPr/>
        </p:nvGraphicFramePr>
        <p:xfrm>
          <a:off x="7616252" y="1028700"/>
          <a:ext cx="10671748" cy="8234283"/>
        </p:xfrm>
        <a:graphic>
          <a:graphicData uri="http://schemas.openxmlformats.org/drawingml/2006/table">
            <a:tbl>
              <a:tblPr/>
              <a:tblGrid>
                <a:gridCol w="4299739"/>
                <a:gridCol w="6372008"/>
              </a:tblGrid>
              <a:tr h="2106243">
                <a:tc>
                  <a:txBody>
                    <a:bodyPr anchor="t" rtlCol="false"/>
                    <a:lstStyle/>
                    <a:p>
                      <a:pPr algn="l">
                        <a:lnSpc>
                          <a:spcPts val="4199"/>
                        </a:lnSpc>
                        <a:defRPr/>
                      </a:pPr>
                      <a:r>
                        <a:rPr lang="en-US" sz="2999">
                          <a:solidFill>
                            <a:srgbClr val="013927"/>
                          </a:solidFill>
                          <a:latin typeface="Crimson Pro Bold"/>
                        </a:rPr>
                        <a:t>IMPROVED OPTIONS</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9525">
                      <a:solidFill>
                        <a:srgbClr val="013927"/>
                      </a:solidFill>
                      <a:prstDash val="solid"/>
                      <a:round/>
                      <a:headEnd type="none" w="med" len="med"/>
                      <a:tailEnd type="none" w="med" len="med"/>
                    </a:lnB>
                    <a:solidFill>
                      <a:srgbClr val="E8F6EE"/>
                    </a:solidFill>
                  </a:tcPr>
                </a:tc>
                <a:tc>
                  <a:txBody>
                    <a:bodyPr anchor="t" rtlCol="false"/>
                    <a:lstStyle/>
                    <a:p>
                      <a:pPr algn="just">
                        <a:lnSpc>
                          <a:spcPts val="4479"/>
                        </a:lnSpc>
                        <a:defRPr/>
                      </a:pPr>
                      <a:r>
                        <a:rPr lang="en-US" sz="3199">
                          <a:solidFill>
                            <a:srgbClr val="FCFEF1"/>
                          </a:solidFill>
                          <a:latin typeface="Crimson Pro"/>
                        </a:rPr>
                        <a:t>It will assist hotels in making more informed decisions on how to treat their clients.</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9525">
                      <a:solidFill>
                        <a:srgbClr val="FCFEF1"/>
                      </a:solidFill>
                      <a:prstDash val="solid"/>
                      <a:round/>
                      <a:headEnd type="none" w="med" len="med"/>
                      <a:tailEnd type="none" w="med" len="med"/>
                    </a:lnB>
                  </a:tcPr>
                </a:tc>
              </a:tr>
              <a:tr h="1720128">
                <a:tc>
                  <a:txBody>
                    <a:bodyPr anchor="t" rtlCol="false"/>
                    <a:lstStyle/>
                    <a:p>
                      <a:pPr algn="l">
                        <a:lnSpc>
                          <a:spcPts val="4199"/>
                        </a:lnSpc>
                        <a:defRPr/>
                      </a:pPr>
                      <a:r>
                        <a:rPr lang="en-US" sz="2999">
                          <a:solidFill>
                            <a:srgbClr val="013927"/>
                          </a:solidFill>
                          <a:latin typeface="Crimson Pro Bold"/>
                        </a:rPr>
                        <a:t>MINIMAL CANCELLATIONS</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9525">
                      <a:solidFill>
                        <a:srgbClr val="013927"/>
                      </a:solidFill>
                      <a:prstDash val="solid"/>
                      <a:round/>
                      <a:headEnd type="none" w="med" len="med"/>
                      <a:tailEnd type="none" w="med" len="med"/>
                    </a:lnT>
                    <a:lnB cmpd="sng" algn="ctr" cap="flat" w="9525">
                      <a:solidFill>
                        <a:srgbClr val="013927"/>
                      </a:solidFill>
                      <a:prstDash val="solid"/>
                      <a:round/>
                      <a:headEnd type="none" w="med" len="med"/>
                      <a:tailEnd type="none" w="med" len="med"/>
                    </a:lnB>
                    <a:solidFill>
                      <a:srgbClr val="E8F6EE"/>
                    </a:solidFill>
                  </a:tcPr>
                </a:tc>
                <a:tc>
                  <a:txBody>
                    <a:bodyPr anchor="t" rtlCol="false"/>
                    <a:lstStyle/>
                    <a:p>
                      <a:pPr algn="just">
                        <a:lnSpc>
                          <a:spcPts val="4480"/>
                        </a:lnSpc>
                        <a:defRPr/>
                      </a:pPr>
                      <a:r>
                        <a:rPr lang="en-US" sz="3200">
                          <a:solidFill>
                            <a:srgbClr val="FCFEF1"/>
                          </a:solidFill>
                          <a:latin typeface="Crimson Pro"/>
                        </a:rPr>
                        <a:t>It will analyze why guests cancel and help to reduce those numbers.</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9525">
                      <a:solidFill>
                        <a:srgbClr val="FCFEF1"/>
                      </a:solidFill>
                      <a:prstDash val="solid"/>
                      <a:round/>
                      <a:headEnd type="none" w="med" len="med"/>
                      <a:tailEnd type="none" w="med" len="med"/>
                    </a:lnT>
                    <a:lnB cmpd="sng" algn="ctr" cap="flat" w="9525">
                      <a:solidFill>
                        <a:srgbClr val="FCFEF1"/>
                      </a:solidFill>
                      <a:prstDash val="solid"/>
                      <a:round/>
                      <a:headEnd type="none" w="med" len="med"/>
                      <a:tailEnd type="none" w="med" len="med"/>
                    </a:lnB>
                  </a:tcPr>
                </a:tc>
              </a:tr>
              <a:tr h="2214272">
                <a:tc>
                  <a:txBody>
                    <a:bodyPr anchor="t" rtlCol="false"/>
                    <a:lstStyle/>
                    <a:p>
                      <a:pPr algn="l">
                        <a:lnSpc>
                          <a:spcPts val="4199"/>
                        </a:lnSpc>
                        <a:defRPr/>
                      </a:pPr>
                      <a:r>
                        <a:rPr lang="en-US" sz="2999">
                          <a:solidFill>
                            <a:srgbClr val="013927"/>
                          </a:solidFill>
                          <a:latin typeface="Crimson Pro Bold"/>
                        </a:rPr>
                        <a:t>INCREASED PROFITABILITY</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9525">
                      <a:solidFill>
                        <a:srgbClr val="013927"/>
                      </a:solidFill>
                      <a:prstDash val="solid"/>
                      <a:round/>
                      <a:headEnd type="none" w="med" len="med"/>
                      <a:tailEnd type="none" w="med" len="med"/>
                    </a:lnT>
                    <a:lnB cmpd="sng" algn="ctr" cap="flat" w="9525">
                      <a:solidFill>
                        <a:srgbClr val="013927"/>
                      </a:solidFill>
                      <a:prstDash val="solid"/>
                      <a:round/>
                      <a:headEnd type="none" w="med" len="med"/>
                      <a:tailEnd type="none" w="med" len="med"/>
                    </a:lnB>
                    <a:solidFill>
                      <a:srgbClr val="E8F6EE"/>
                    </a:solidFill>
                  </a:tcPr>
                </a:tc>
                <a:tc>
                  <a:txBody>
                    <a:bodyPr anchor="t" rtlCol="false"/>
                    <a:lstStyle/>
                    <a:p>
                      <a:pPr algn="just">
                        <a:lnSpc>
                          <a:spcPts val="4479"/>
                        </a:lnSpc>
                        <a:defRPr/>
                      </a:pPr>
                      <a:r>
                        <a:rPr lang="en-US" sz="3199">
                          <a:solidFill>
                            <a:srgbClr val="FCFEF1"/>
                          </a:solidFill>
                          <a:latin typeface="Crimson Pro"/>
                        </a:rPr>
                        <a:t>Knowing more about the booking patterns of clients can help hotels set rates of room accordingly</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9525">
                      <a:solidFill>
                        <a:srgbClr val="FCFEF1"/>
                      </a:solidFill>
                      <a:prstDash val="solid"/>
                      <a:round/>
                      <a:headEnd type="none" w="med" len="med"/>
                      <a:tailEnd type="none" w="med" len="med"/>
                    </a:lnT>
                    <a:lnB cmpd="sng" algn="ctr" cap="flat" w="9525">
                      <a:solidFill>
                        <a:srgbClr val="FCFEF1"/>
                      </a:solidFill>
                      <a:prstDash val="solid"/>
                      <a:round/>
                      <a:headEnd type="none" w="med" len="med"/>
                      <a:tailEnd type="none" w="med" len="med"/>
                    </a:lnB>
                  </a:tcPr>
                </a:tc>
              </a:tr>
              <a:tr h="2193640">
                <a:tc>
                  <a:txBody>
                    <a:bodyPr anchor="t" rtlCol="false"/>
                    <a:lstStyle/>
                    <a:p>
                      <a:pPr algn="l">
                        <a:lnSpc>
                          <a:spcPts val="4199"/>
                        </a:lnSpc>
                        <a:defRPr/>
                      </a:pPr>
                      <a:r>
                        <a:rPr lang="en-US" sz="2999">
                          <a:solidFill>
                            <a:srgbClr val="013927"/>
                          </a:solidFill>
                          <a:latin typeface="Crimson Pro Bold"/>
                        </a:rPr>
                        <a:t>BE FUTURE READY</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9525">
                      <a:solidFill>
                        <a:srgbClr val="013927"/>
                      </a:solidFill>
                      <a:prstDash val="solid"/>
                      <a:round/>
                      <a:headEnd type="none" w="med" len="med"/>
                      <a:tailEnd type="none" w="med" len="med"/>
                    </a:lnT>
                    <a:lnB cmpd="sng" algn="ctr" cap="flat" w="9525">
                      <a:solidFill>
                        <a:srgbClr val="013927"/>
                      </a:solidFill>
                      <a:prstDash val="solid"/>
                      <a:round/>
                      <a:headEnd type="none" w="med" len="med"/>
                      <a:tailEnd type="none" w="med" len="med"/>
                    </a:lnB>
                    <a:solidFill>
                      <a:srgbClr val="E8F6EE"/>
                    </a:solidFill>
                  </a:tcPr>
                </a:tc>
                <a:tc>
                  <a:txBody>
                    <a:bodyPr anchor="t" rtlCol="false"/>
                    <a:lstStyle/>
                    <a:p>
                      <a:pPr algn="just">
                        <a:lnSpc>
                          <a:spcPts val="4479"/>
                        </a:lnSpc>
                        <a:defRPr/>
                      </a:pPr>
                      <a:r>
                        <a:rPr lang="en-US" sz="3199">
                          <a:solidFill>
                            <a:srgbClr val="FCFEF1"/>
                          </a:solidFill>
                          <a:latin typeface="Crimson Pro"/>
                        </a:rPr>
                        <a:t>Insights from this EDA will help Hotels in being up to date with the trends in future</a:t>
                      </a: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0">
                      <a:solidFill>
                        <a:srgbClr val="CCCCCC"/>
                      </a:solidFill>
                      <a:prstDash val="solid"/>
                      <a:round/>
                      <a:headEnd type="none" w="med" len="med"/>
                      <a:tailEnd type="none" w="med" len="med"/>
                    </a:lnR>
                    <a:lnT cmpd="sng" algn="ctr" cap="flat" w="9525">
                      <a:solidFill>
                        <a:srgbClr val="FCFEF1"/>
                      </a:solidFill>
                      <a:prstDash val="solid"/>
                      <a:round/>
                      <a:headEnd type="none" w="med" len="med"/>
                      <a:tailEnd type="none" w="med" len="med"/>
                    </a:lnT>
                    <a:lnB cmpd="sng" algn="ctr" cap="flat" w="9525">
                      <a:solidFill>
                        <a:srgbClr val="FCFEF1"/>
                      </a:solidFill>
                      <a:prstDash val="solid"/>
                      <a:round/>
                      <a:headEnd type="none" w="med" len="med"/>
                      <a:tailEnd type="none" w="med" len="med"/>
                    </a:lnB>
                  </a:tcPr>
                </a:tc>
              </a:tr>
            </a:tbl>
          </a:graphicData>
        </a:graphic>
      </p:graphicFrame>
      <p:sp>
        <p:nvSpPr>
          <p:cNvPr name="AutoShape 6" id="6"/>
          <p:cNvSpPr/>
          <p:nvPr/>
        </p:nvSpPr>
        <p:spPr>
          <a:xfrm flipV="true">
            <a:off x="0" y="9258300"/>
            <a:ext cx="18493007" cy="0"/>
          </a:xfrm>
          <a:prstGeom prst="line">
            <a:avLst/>
          </a:prstGeom>
          <a:ln cap="flat" w="9525">
            <a:solidFill>
              <a:srgbClr val="FCFEF1"/>
            </a:solidFill>
            <a:prstDash val="solid"/>
            <a:headEnd type="none" len="sm" w="sm"/>
            <a:tailEnd type="none" len="sm" w="sm"/>
          </a:ln>
        </p:spPr>
      </p:sp>
      <p:sp>
        <p:nvSpPr>
          <p:cNvPr name="AutoShape 7" id="7"/>
          <p:cNvSpPr/>
          <p:nvPr/>
        </p:nvSpPr>
        <p:spPr>
          <a:xfrm flipV="true">
            <a:off x="0" y="1023937"/>
            <a:ext cx="18493007" cy="0"/>
          </a:xfrm>
          <a:prstGeom prst="line">
            <a:avLst/>
          </a:prstGeom>
          <a:ln cap="flat" w="9525">
            <a:solidFill>
              <a:srgbClr val="FCFEF1"/>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p:cSld>
    <p:bg>
      <p:bgPr>
        <a:solidFill>
          <a:srgbClr val="CAE6D5"/>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592045" y="2647748"/>
          <a:ext cx="17103909" cy="10687127"/>
        </p:xfrm>
        <a:graphic>
          <a:graphicData uri="http://schemas.openxmlformats.org/drawingml/2006/table">
            <a:tbl>
              <a:tblPr/>
              <a:tblGrid>
                <a:gridCol w="8551955"/>
                <a:gridCol w="8551955"/>
              </a:tblGrid>
              <a:tr h="3569332">
                <a:tc>
                  <a:txBody>
                    <a:bodyPr anchor="t" rtlCol="false"/>
                    <a:lstStyle/>
                    <a:p>
                      <a:pPr algn="l">
                        <a:lnSpc>
                          <a:spcPts val="4339"/>
                        </a:lnSpc>
                        <a:defRPr/>
                      </a:pPr>
                      <a:r>
                        <a:rPr lang="en-US" sz="3099">
                          <a:solidFill>
                            <a:srgbClr val="013927"/>
                          </a:solidFill>
                          <a:latin typeface="Crimson Pro Bold"/>
                        </a:rPr>
                        <a:t>##Previous Cancellations: </a:t>
                      </a:r>
                      <a:r>
                        <a:rPr lang="en-US" sz="3099">
                          <a:solidFill>
                            <a:srgbClr val="013927"/>
                          </a:solidFill>
                          <a:latin typeface="Crimson Pro"/>
                        </a:rPr>
                        <a:t>Number of past cancellations</a:t>
                      </a:r>
                      <a:endParaRPr lang="en-US" sz="1100"/>
                    </a:p>
                    <a:p>
                      <a:pPr>
                        <a:lnSpc>
                          <a:spcPts val="4339"/>
                        </a:lnSpc>
                      </a:pPr>
                      <a:r>
                        <a:rPr lang="en-US" sz="3099">
                          <a:solidFill>
                            <a:srgbClr val="013927"/>
                          </a:solidFill>
                          <a:latin typeface="Crimson Pro Bold"/>
                        </a:rPr>
                        <a:t>##</a:t>
                      </a:r>
                      <a:r>
                        <a:rPr lang="en-US" sz="3099">
                          <a:solidFill>
                            <a:srgbClr val="013927"/>
                          </a:solidFill>
                          <a:latin typeface="Crimson Pro Bold"/>
                        </a:rPr>
                        <a:t>Previous Completed Bookings:</a:t>
                      </a:r>
                      <a:r>
                        <a:rPr lang="en-US" sz="3099">
                          <a:solidFill>
                            <a:srgbClr val="013927"/>
                          </a:solidFill>
                          <a:latin typeface="Crimson Pro"/>
                        </a:rPr>
                        <a:t> Number of past non-cancelled bookings</a:t>
                      </a:r>
                    </a:p>
                    <a:p>
                      <a:pPr>
                        <a:lnSpc>
                          <a:spcPts val="4339"/>
                        </a:lnSpc>
                      </a:pPr>
                    </a:p>
                  </a:txBody>
                  <a:tcPr marL="190500" marR="190500" marT="190500" marB="190500" anchor="ctr">
                    <a:lnL cmpd="sng" algn="ctr" cap="flat" w="0">
                      <a:solidFill>
                        <a:srgbClr val="013927"/>
                      </a:solidFill>
                      <a:prstDash val="solid"/>
                      <a:round/>
                      <a:headEnd type="none" w="med" len="med"/>
                      <a:tailEnd type="none" w="med" len="med"/>
                    </a:lnL>
                    <a:lnR cmpd="sng" algn="ctr" cap="flat" w="19050">
                      <a:solidFill>
                        <a:srgbClr val="013927"/>
                      </a:solidFill>
                      <a:prstDash val="solid"/>
                      <a:round/>
                      <a:headEnd type="none" w="med" len="med"/>
                      <a:tailEnd type="none" w="med" len="med"/>
                    </a:lnR>
                    <a:lnT cmpd="sng" algn="ctr" cap="flat" w="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c>
                  <a:txBody>
                    <a:bodyPr anchor="t" rtlCol="false"/>
                    <a:lstStyle/>
                    <a:p>
                      <a:pPr algn="just">
                        <a:lnSpc>
                          <a:spcPts val="4339"/>
                        </a:lnSpc>
                        <a:defRPr/>
                      </a:pPr>
                      <a:r>
                        <a:rPr lang="en-US" sz="3099">
                          <a:solidFill>
                            <a:srgbClr val="013927"/>
                          </a:solidFill>
                          <a:latin typeface="Crimson Pro Bold"/>
                        </a:rPr>
                        <a:t>##Reserved Room Type: </a:t>
                      </a:r>
                      <a:r>
                        <a:rPr lang="en-US" sz="3099">
                          <a:solidFill>
                            <a:srgbClr val="013927"/>
                          </a:solidFill>
                          <a:latin typeface="Crimson Pro"/>
                        </a:rPr>
                        <a:t>Code for reserved room</a:t>
                      </a:r>
                      <a:endParaRPr lang="en-US" sz="1100"/>
                    </a:p>
                    <a:p>
                      <a:pPr algn="just">
                        <a:lnSpc>
                          <a:spcPts val="4339"/>
                        </a:lnSpc>
                      </a:pPr>
                      <a:r>
                        <a:rPr lang="en-US" sz="3099">
                          <a:solidFill>
                            <a:srgbClr val="013927"/>
                          </a:solidFill>
                          <a:latin typeface="Crimson Pro Bold"/>
                        </a:rPr>
                        <a:t>##</a:t>
                      </a:r>
                      <a:r>
                        <a:rPr lang="en-US" sz="3099">
                          <a:solidFill>
                            <a:srgbClr val="013927"/>
                          </a:solidFill>
                          <a:latin typeface="Crimson Pro Bold"/>
                        </a:rPr>
                        <a:t>Assigned Room Type: </a:t>
                      </a:r>
                      <a:r>
                        <a:rPr lang="en-US" sz="3099">
                          <a:solidFill>
                            <a:srgbClr val="013927"/>
                          </a:solidFill>
                          <a:latin typeface="Crimson Pro"/>
                        </a:rPr>
                        <a:t>Code for assigned room</a:t>
                      </a:r>
                    </a:p>
                    <a:p>
                      <a:pPr algn="just">
                        <a:lnSpc>
                          <a:spcPts val="4339"/>
                        </a:lnSpc>
                      </a:pPr>
                      <a:r>
                        <a:rPr lang="en-US" sz="3099">
                          <a:solidFill>
                            <a:srgbClr val="013927"/>
                          </a:solidFill>
                          <a:latin typeface="Crimson Pro Bold"/>
                        </a:rPr>
                        <a:t>##</a:t>
                      </a:r>
                      <a:r>
                        <a:rPr lang="en-US" sz="3099">
                          <a:solidFill>
                            <a:srgbClr val="013927"/>
                          </a:solidFill>
                          <a:latin typeface="Crimson Pro Bold"/>
                        </a:rPr>
                        <a:t>Booking Changes: </a:t>
                      </a:r>
                      <a:r>
                        <a:rPr lang="en-US" sz="3099">
                          <a:solidFill>
                            <a:srgbClr val="013927"/>
                          </a:solidFill>
                          <a:latin typeface="Crimson Pro"/>
                        </a:rPr>
                        <a:t>Number of modifications to booking</a:t>
                      </a:r>
                    </a:p>
                    <a:p>
                      <a:pPr algn="just">
                        <a:lnSpc>
                          <a:spcPts val="4339"/>
                        </a:lnSpc>
                      </a:pPr>
                    </a:p>
                  </a:txBody>
                  <a:tcPr marL="190500" marR="190500" marT="190500" marB="190500" anchor="ctr">
                    <a:lnL cmpd="sng" algn="ctr" cap="flat" w="19050">
                      <a:solidFill>
                        <a:srgbClr val="013927"/>
                      </a:solidFill>
                      <a:prstDash val="solid"/>
                      <a:round/>
                      <a:headEnd type="none" w="med" len="med"/>
                      <a:tailEnd type="none" w="med" len="med"/>
                    </a:lnL>
                    <a:lnR cmpd="sng" algn="ctr" cap="flat" w="0">
                      <a:solidFill>
                        <a:srgbClr val="013927"/>
                      </a:solidFill>
                      <a:prstDash val="solid"/>
                      <a:round/>
                      <a:headEnd type="none" w="med" len="med"/>
                      <a:tailEnd type="none" w="med" len="med"/>
                    </a:lnR>
                    <a:lnT cmpd="sng" algn="ctr" cap="flat" w="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r>
              <a:tr h="3629025">
                <a:tc>
                  <a:txBody>
                    <a:bodyPr anchor="t" rtlCol="false"/>
                    <a:lstStyle/>
                    <a:p>
                      <a:pPr algn="l">
                        <a:lnSpc>
                          <a:spcPts val="4199"/>
                        </a:lnSpc>
                        <a:defRPr/>
                      </a:pPr>
                      <a:r>
                        <a:rPr lang="en-US" sz="2999">
                          <a:solidFill>
                            <a:srgbClr val="013927"/>
                          </a:solidFill>
                          <a:latin typeface="Crimson Pro Bold"/>
                        </a:rPr>
                        <a:t>##Type of Hotel: </a:t>
                      </a:r>
                      <a:r>
                        <a:rPr lang="en-US" sz="2999">
                          <a:solidFill>
                            <a:srgbClr val="013927"/>
                          </a:solidFill>
                          <a:latin typeface="Crimson Pro"/>
                        </a:rPr>
                        <a:t>Resort or City</a:t>
                      </a:r>
                      <a:endParaRPr lang="en-US" sz="1100"/>
                    </a:p>
                    <a:p>
                      <a:pPr>
                        <a:lnSpc>
                          <a:spcPts val="4199"/>
                        </a:lnSpc>
                      </a:pPr>
                      <a:r>
                        <a:rPr lang="en-US" sz="2999">
                          <a:solidFill>
                            <a:srgbClr val="013927"/>
                          </a:solidFill>
                          <a:latin typeface="Crimson Pro Bold"/>
                        </a:rPr>
                        <a:t>##</a:t>
                      </a:r>
                      <a:r>
                        <a:rPr lang="en-US" sz="2999">
                          <a:solidFill>
                            <a:srgbClr val="013927"/>
                          </a:solidFill>
                          <a:latin typeface="Crimson Pro Bold"/>
                        </a:rPr>
                        <a:t>Cancellation Status: </a:t>
                      </a:r>
                      <a:r>
                        <a:rPr lang="en-US" sz="2999">
                          <a:solidFill>
                            <a:srgbClr val="013927"/>
                          </a:solidFill>
                          <a:latin typeface="Crimson Pro"/>
                        </a:rPr>
                        <a:t>Booked (0) or Cancelled (1)</a:t>
                      </a:r>
                    </a:p>
                    <a:p>
                      <a:pPr>
                        <a:lnSpc>
                          <a:spcPts val="4199"/>
                        </a:lnSpc>
                      </a:pPr>
                      <a:r>
                        <a:rPr lang="en-US" sz="2999">
                          <a:solidFill>
                            <a:srgbClr val="013927"/>
                          </a:solidFill>
                          <a:latin typeface="Crimson Pro Bold"/>
                        </a:rPr>
                        <a:t>##</a:t>
                      </a:r>
                      <a:r>
                        <a:rPr lang="en-US" sz="2999">
                          <a:solidFill>
                            <a:srgbClr val="013927"/>
                          </a:solidFill>
                          <a:latin typeface="Crimson Pro Bold"/>
                        </a:rPr>
                        <a:t>Lead Time: </a:t>
                      </a:r>
                      <a:r>
                        <a:rPr lang="en-US" sz="2999">
                          <a:solidFill>
                            <a:srgbClr val="013927"/>
                          </a:solidFill>
                          <a:latin typeface="Crimson Pro"/>
                        </a:rPr>
                        <a:t>Days from booking to arrival</a:t>
                      </a:r>
                    </a:p>
                    <a:p>
                      <a:pPr>
                        <a:lnSpc>
                          <a:spcPts val="4199"/>
                        </a:lnSpc>
                      </a:pPr>
                      <a:r>
                        <a:rPr lang="en-US" sz="2999">
                          <a:solidFill>
                            <a:srgbClr val="013927"/>
                          </a:solidFill>
                          <a:latin typeface="Crimson Pro Bold"/>
                        </a:rPr>
                        <a:t>##</a:t>
                      </a:r>
                      <a:r>
                        <a:rPr lang="en-US" sz="2999">
                          <a:solidFill>
                            <a:srgbClr val="013927"/>
                          </a:solidFill>
                          <a:latin typeface="Crimson Pro Bold"/>
                        </a:rPr>
                        <a:t>Arrival Details: </a:t>
                      </a:r>
                      <a:r>
                        <a:rPr lang="en-US" sz="2999">
                          <a:solidFill>
                            <a:srgbClr val="013927"/>
                          </a:solidFill>
                          <a:latin typeface="Crimson Pro"/>
                        </a:rPr>
                        <a:t>Year, Month, Week Number</a:t>
                      </a:r>
                    </a:p>
                    <a:p>
                      <a:pPr>
                        <a:lnSpc>
                          <a:spcPts val="4199"/>
                        </a:lnSpc>
                      </a:pPr>
                      <a:r>
                        <a:rPr lang="en-US" sz="2999">
                          <a:solidFill>
                            <a:srgbClr val="013927"/>
                          </a:solidFill>
                          <a:latin typeface="Crimson Pro Bold"/>
                        </a:rPr>
                        <a:t>##</a:t>
                      </a:r>
                      <a:r>
                        <a:rPr lang="en-US" sz="2999">
                          <a:solidFill>
                            <a:srgbClr val="013927"/>
                          </a:solidFill>
                          <a:latin typeface="Crimson Pro Bold"/>
                        </a:rPr>
                        <a:t>Stay Duration: </a:t>
                      </a:r>
                      <a:r>
                        <a:rPr lang="en-US" sz="2999">
                          <a:solidFill>
                            <a:srgbClr val="013927"/>
                          </a:solidFill>
                          <a:latin typeface="Crimson Pro"/>
                        </a:rPr>
                        <a:t>Weekend Nights, Week Nights</a:t>
                      </a:r>
                    </a:p>
                    <a:p>
                      <a:pPr>
                        <a:lnSpc>
                          <a:spcPts val="4199"/>
                        </a:lnSpc>
                      </a:pPr>
                    </a:p>
                  </a:txBody>
                  <a:tcPr marL="190500" marR="190500" marT="190500" marB="190500" anchor="ctr">
                    <a:lnL cmpd="sng" algn="ctr" cap="flat" w="0">
                      <a:solidFill>
                        <a:srgbClr val="013927"/>
                      </a:solidFill>
                      <a:prstDash val="solid"/>
                      <a:round/>
                      <a:headEnd type="none" w="med" len="med"/>
                      <a:tailEnd type="none" w="med" len="med"/>
                    </a:lnL>
                    <a:lnR cmpd="sng" algn="ctr" cap="flat" w="1905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c>
                  <a:txBody>
                    <a:bodyPr anchor="t" rtlCol="false"/>
                    <a:lstStyle/>
                    <a:p>
                      <a:pPr algn="l">
                        <a:lnSpc>
                          <a:spcPts val="4200"/>
                        </a:lnSpc>
                        <a:defRPr/>
                      </a:pPr>
                      <a:r>
                        <a:rPr lang="en-US" sz="3000">
                          <a:solidFill>
                            <a:srgbClr val="013927"/>
                          </a:solidFill>
                          <a:latin typeface="Crimson Pro Bold"/>
                        </a:rPr>
                        <a:t>##Guest Composition:</a:t>
                      </a:r>
                      <a:r>
                        <a:rPr lang="en-US" sz="3000">
                          <a:solidFill>
                            <a:srgbClr val="013927"/>
                          </a:solidFill>
                          <a:latin typeface="Crimson Pro"/>
                        </a:rPr>
                        <a:t> Adults, Children, Babies</a:t>
                      </a:r>
                      <a:endParaRPr lang="en-US" sz="1100"/>
                    </a:p>
                    <a:p>
                      <a:pPr>
                        <a:lnSpc>
                          <a:spcPts val="4200"/>
                        </a:lnSpc>
                      </a:pPr>
                      <a:r>
                        <a:rPr lang="en-US" sz="3000">
                          <a:solidFill>
                            <a:srgbClr val="013927"/>
                          </a:solidFill>
                          <a:latin typeface="Crimson Pro Bold"/>
                        </a:rPr>
                        <a:t>##</a:t>
                      </a:r>
                      <a:r>
                        <a:rPr lang="en-US" sz="3000">
                          <a:solidFill>
                            <a:srgbClr val="013927"/>
                          </a:solidFill>
                          <a:latin typeface="Crimson Pro Bold"/>
                        </a:rPr>
                        <a:t>Country of Origin: </a:t>
                      </a:r>
                      <a:r>
                        <a:rPr lang="en-US" sz="3000">
                          <a:solidFill>
                            <a:srgbClr val="013927"/>
                          </a:solidFill>
                          <a:latin typeface="Crimson Pro"/>
                        </a:rPr>
                        <a:t>Guest's home country</a:t>
                      </a:r>
                    </a:p>
                    <a:p>
                      <a:pPr>
                        <a:lnSpc>
                          <a:spcPts val="4200"/>
                        </a:lnSpc>
                      </a:pPr>
                      <a:r>
                        <a:rPr lang="en-US" sz="3000">
                          <a:solidFill>
                            <a:srgbClr val="013927"/>
                          </a:solidFill>
                          <a:latin typeface="Crimson Pro Bold"/>
                        </a:rPr>
                        <a:t>##</a:t>
                      </a:r>
                      <a:r>
                        <a:rPr lang="en-US" sz="3000">
                          <a:solidFill>
                            <a:srgbClr val="013927"/>
                          </a:solidFill>
                          <a:latin typeface="Crimson Pro Bold"/>
                        </a:rPr>
                        <a:t>Customer Type: </a:t>
                      </a:r>
                      <a:r>
                        <a:rPr lang="en-US" sz="3000">
                          <a:solidFill>
                            <a:srgbClr val="013927"/>
                          </a:solidFill>
                          <a:latin typeface="Crimson Pro"/>
                        </a:rPr>
                        <a:t>Four categories (to be specified)</a:t>
                      </a:r>
                    </a:p>
                    <a:p>
                      <a:pPr>
                        <a:lnSpc>
                          <a:spcPts val="4200"/>
                        </a:lnSpc>
                      </a:pPr>
                      <a:r>
                        <a:rPr lang="en-US" sz="3000">
                          <a:solidFill>
                            <a:srgbClr val="013927"/>
                          </a:solidFill>
                          <a:latin typeface="Crimson Pro Bold"/>
                        </a:rPr>
                        <a:t>##</a:t>
                      </a:r>
                      <a:r>
                        <a:rPr lang="en-US" sz="3000">
                          <a:solidFill>
                            <a:srgbClr val="013927"/>
                          </a:solidFill>
                          <a:latin typeface="Crimson Pro Bold"/>
                        </a:rPr>
                        <a:t>Repeated Guest: </a:t>
                      </a:r>
                      <a:r>
                        <a:rPr lang="en-US" sz="3000">
                          <a:solidFill>
                            <a:srgbClr val="013927"/>
                          </a:solidFill>
                          <a:latin typeface="Crimson Pro"/>
                        </a:rPr>
                        <a:t>Yes (1) or No (0) </a:t>
                      </a:r>
                    </a:p>
                    <a:p>
                      <a:pPr>
                        <a:lnSpc>
                          <a:spcPts val="4200"/>
                        </a:lnSpc>
                      </a:pPr>
                      <a:r>
                        <a:rPr lang="en-US" sz="3000">
                          <a:solidFill>
                            <a:srgbClr val="013927"/>
                          </a:solidFill>
                          <a:latin typeface="Crimson Pro Bold"/>
                        </a:rPr>
                        <a:t>##</a:t>
                      </a:r>
                      <a:r>
                        <a:rPr lang="en-US" sz="3000">
                          <a:solidFill>
                            <a:srgbClr val="013927"/>
                          </a:solidFill>
                          <a:latin typeface="Crimson Pro Bold"/>
                        </a:rPr>
                        <a:t>Meal Preference: </a:t>
                      </a:r>
                      <a:r>
                        <a:rPr lang="en-US" sz="3000">
                          <a:solidFill>
                            <a:srgbClr val="013927"/>
                          </a:solidFill>
                          <a:latin typeface="Crimson Pro"/>
                        </a:rPr>
                        <a:t>Type of meal booked</a:t>
                      </a:r>
                    </a:p>
                    <a:p>
                      <a:pPr>
                        <a:lnSpc>
                          <a:spcPts val="4200"/>
                        </a:lnSpc>
                      </a:pPr>
                    </a:p>
                  </a:txBody>
                  <a:tcPr marL="190500" marR="190500" marT="190500" marB="190500" anchor="ctr">
                    <a:lnL cmpd="sng" algn="ctr" cap="flat" w="19050">
                      <a:solidFill>
                        <a:srgbClr val="013927"/>
                      </a:solidFill>
                      <a:prstDash val="solid"/>
                      <a:round/>
                      <a:headEnd type="none" w="med" len="med"/>
                      <a:tailEnd type="none" w="med" len="med"/>
                    </a:lnL>
                    <a:lnR cmpd="sng" algn="ctr" cap="flat" w="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r>
              <a:tr h="1057275">
                <a:tc>
                  <a:txBody>
                    <a:bodyPr anchor="t" rtlCol="false"/>
                    <a:lstStyle/>
                    <a:p>
                      <a:pPr algn="ctr">
                        <a:lnSpc>
                          <a:spcPts val="4899"/>
                        </a:lnSpc>
                        <a:defRPr/>
                      </a:pPr>
                      <a:endParaRPr lang="en-US" sz="1100"/>
                    </a:p>
                  </a:txBody>
                  <a:tcPr marL="190500" marR="190500" marT="190500" marB="190500" anchor="ctr">
                    <a:lnL cmpd="sng" algn="ctr" cap="flat" w="0">
                      <a:solidFill>
                        <a:srgbClr val="013927"/>
                      </a:solidFill>
                      <a:prstDash val="solid"/>
                      <a:round/>
                      <a:headEnd type="none" w="med" len="med"/>
                      <a:tailEnd type="none" w="med" len="med"/>
                    </a:lnL>
                    <a:lnR cmpd="sng" algn="ctr" cap="flat" w="1905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c>
                  <a:txBody>
                    <a:bodyPr anchor="t" rtlCol="false"/>
                    <a:lstStyle/>
                    <a:p>
                      <a:pPr algn="ctr">
                        <a:lnSpc>
                          <a:spcPts val="4899"/>
                        </a:lnSpc>
                        <a:defRPr/>
                      </a:pPr>
                      <a:endParaRPr lang="en-US" sz="1100"/>
                    </a:p>
                  </a:txBody>
                  <a:tcPr marL="190500" marR="190500" marT="190500" marB="190500" anchor="ctr">
                    <a:lnL cmpd="sng" algn="ctr" cap="flat" w="19050">
                      <a:solidFill>
                        <a:srgbClr val="013927"/>
                      </a:solidFill>
                      <a:prstDash val="solid"/>
                      <a:round/>
                      <a:headEnd type="none" w="med" len="med"/>
                      <a:tailEnd type="none" w="med" len="med"/>
                    </a:lnL>
                    <a:lnR cmpd="sng" algn="ctr" cap="flat" w="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r>
              <a:tr h="2431495">
                <a:tc>
                  <a:txBody>
                    <a:bodyPr anchor="t" rtlCol="false"/>
                    <a:lstStyle/>
                    <a:p>
                      <a:pPr algn="ctr">
                        <a:lnSpc>
                          <a:spcPts val="4899"/>
                        </a:lnSpc>
                        <a:defRPr/>
                      </a:pPr>
                      <a:r>
                        <a:rPr lang="en-US" sz="3499">
                          <a:solidFill>
                            <a:srgbClr val="013927"/>
                          </a:solidFill>
                          <a:latin typeface="Crimson Pro Bold"/>
                        </a:rPr>
                        <a:t>U </a:t>
                      </a:r>
                      <a:r>
                        <a:rPr lang="en-US" sz="3499">
                          <a:solidFill>
                            <a:srgbClr val="013927"/>
                          </a:solidFill>
                          <a:latin typeface="Crimson Pro"/>
                        </a:rPr>
                        <a:t>for unveil</a:t>
                      </a:r>
                      <a:endParaRPr lang="en-US" sz="1100"/>
                    </a:p>
                  </a:txBody>
                  <a:tcPr marL="190500" marR="190500" marT="190500" marB="190500" anchor="ctr">
                    <a:lnL cmpd="sng" algn="ctr" cap="flat" w="0">
                      <a:solidFill>
                        <a:srgbClr val="013927"/>
                      </a:solidFill>
                      <a:prstDash val="solid"/>
                      <a:round/>
                      <a:headEnd type="none" w="med" len="med"/>
                      <a:tailEnd type="none" w="med" len="med"/>
                    </a:lnL>
                    <a:lnR cmpd="sng" algn="ctr" cap="flat" w="1905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0">
                      <a:solidFill>
                        <a:srgbClr val="013927"/>
                      </a:solidFill>
                      <a:prstDash val="solid"/>
                      <a:round/>
                      <a:headEnd type="none" w="med" len="med"/>
                      <a:tailEnd type="none" w="med" len="med"/>
                    </a:lnB>
                  </a:tcPr>
                </a:tc>
                <a:tc>
                  <a:txBody>
                    <a:bodyPr anchor="t" rtlCol="false"/>
                    <a:lstStyle/>
                    <a:p>
                      <a:pPr algn="ctr">
                        <a:lnSpc>
                          <a:spcPts val="4899"/>
                        </a:lnSpc>
                        <a:defRPr/>
                      </a:pPr>
                      <a:r>
                        <a:rPr lang="en-US" sz="3499">
                          <a:solidFill>
                            <a:srgbClr val="013927"/>
                          </a:solidFill>
                          <a:latin typeface="Crimson Pro"/>
                        </a:rPr>
                        <a:t>Any number from </a:t>
                      </a:r>
                      <a:r>
                        <a:rPr lang="en-US" sz="3499">
                          <a:solidFill>
                            <a:srgbClr val="013927"/>
                          </a:solidFill>
                          <a:latin typeface="Crimson Pro Bold"/>
                        </a:rPr>
                        <a:t>0-9</a:t>
                      </a:r>
                      <a:r>
                        <a:rPr lang="en-US" sz="3499">
                          <a:solidFill>
                            <a:srgbClr val="013927"/>
                          </a:solidFill>
                          <a:latin typeface="Crimson Pro"/>
                        </a:rPr>
                        <a:t> for a timer</a:t>
                      </a:r>
                      <a:endParaRPr lang="en-US" sz="1100"/>
                    </a:p>
                  </a:txBody>
                  <a:tcPr marL="190500" marR="190500" marT="190500" marB="190500" anchor="ctr">
                    <a:lnL cmpd="sng" algn="ctr" cap="flat" w="19050">
                      <a:solidFill>
                        <a:srgbClr val="013927"/>
                      </a:solidFill>
                      <a:prstDash val="solid"/>
                      <a:round/>
                      <a:headEnd type="none" w="med" len="med"/>
                      <a:tailEnd type="none" w="med" len="med"/>
                    </a:lnL>
                    <a:lnR cmpd="sng" algn="ctr" cap="flat" w="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0">
                      <a:solidFill>
                        <a:srgbClr val="013927"/>
                      </a:solidFill>
                      <a:prstDash val="solid"/>
                      <a:round/>
                      <a:headEnd type="none" w="med" len="med"/>
                      <a:tailEnd type="none" w="med" len="med"/>
                    </a:lnB>
                  </a:tcPr>
                </a:tc>
              </a:tr>
            </a:tbl>
          </a:graphicData>
        </a:graphic>
      </p:graphicFrame>
      <p:sp>
        <p:nvSpPr>
          <p:cNvPr name="TextBox 3" id="3"/>
          <p:cNvSpPr txBox="true"/>
          <p:nvPr/>
        </p:nvSpPr>
        <p:spPr>
          <a:xfrm rot="0">
            <a:off x="4987989" y="1028700"/>
            <a:ext cx="8312023" cy="1219200"/>
          </a:xfrm>
          <a:prstGeom prst="rect">
            <a:avLst/>
          </a:prstGeom>
        </p:spPr>
        <p:txBody>
          <a:bodyPr anchor="t" rtlCol="false" tIns="0" lIns="0" bIns="0" rIns="0">
            <a:spAutoFit/>
          </a:bodyPr>
          <a:lstStyle/>
          <a:p>
            <a:pPr algn="ctr">
              <a:lnSpc>
                <a:spcPts val="9600"/>
              </a:lnSpc>
            </a:pPr>
            <a:r>
              <a:rPr lang="en-US" sz="8000" spc="-280">
                <a:solidFill>
                  <a:srgbClr val="013927"/>
                </a:solidFill>
                <a:latin typeface="Noto Serif Display ExtraCondensed"/>
              </a:rPr>
              <a:t>Variable Attributes</a:t>
            </a:r>
          </a:p>
        </p:txBody>
      </p:sp>
      <p:sp>
        <p:nvSpPr>
          <p:cNvPr name="AutoShape 4" id="4"/>
          <p:cNvSpPr/>
          <p:nvPr/>
        </p:nvSpPr>
        <p:spPr>
          <a:xfrm flipH="true" flipV="true">
            <a:off x="-27538471" y="2657273"/>
            <a:ext cx="46467487" cy="0"/>
          </a:xfrm>
          <a:prstGeom prst="line">
            <a:avLst/>
          </a:prstGeom>
          <a:ln cap="flat" w="19050">
            <a:solidFill>
              <a:srgbClr val="013927"/>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p:cSld>
    <p:bg>
      <p:bgPr>
        <a:solidFill>
          <a:srgbClr val="CAE6D5"/>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0" y="2485000"/>
          <a:ext cx="18039105" cy="9698587"/>
        </p:xfrm>
        <a:graphic>
          <a:graphicData uri="http://schemas.openxmlformats.org/drawingml/2006/table">
            <a:tbl>
              <a:tblPr/>
              <a:tblGrid>
                <a:gridCol w="9148831"/>
                <a:gridCol w="8890274"/>
              </a:tblGrid>
              <a:tr h="4439573">
                <a:tc>
                  <a:txBody>
                    <a:bodyPr anchor="t" rtlCol="false"/>
                    <a:lstStyle/>
                    <a:p>
                      <a:pPr algn="l">
                        <a:lnSpc>
                          <a:spcPts val="4339"/>
                        </a:lnSpc>
                        <a:defRPr/>
                      </a:pPr>
                      <a:r>
                        <a:rPr lang="en-US" sz="3099">
                          <a:solidFill>
                            <a:srgbClr val="013927"/>
                          </a:solidFill>
                          <a:latin typeface="Crimson Pro Bold"/>
                        </a:rPr>
                        <a:t>##Average Daily Rate (ADR):  </a:t>
                      </a:r>
                      <a:r>
                        <a:rPr lang="en-US" sz="3099">
                          <a:solidFill>
                            <a:srgbClr val="013927"/>
                          </a:solidFill>
                          <a:latin typeface="Crimson Pro"/>
                        </a:rPr>
                        <a:t>Average Daily Rate</a:t>
                      </a:r>
                      <a:endParaRPr lang="en-US" sz="1100"/>
                    </a:p>
                    <a:p>
                      <a:pPr>
                        <a:lnSpc>
                          <a:spcPts val="4339"/>
                        </a:lnSpc>
                      </a:pPr>
                      <a:r>
                        <a:rPr lang="en-US" sz="3099">
                          <a:solidFill>
                            <a:srgbClr val="013927"/>
                          </a:solidFill>
                          <a:latin typeface="Crimson Pro Bold"/>
                        </a:rPr>
                        <a:t>##</a:t>
                      </a:r>
                      <a:r>
                        <a:rPr lang="en-US" sz="3099">
                          <a:solidFill>
                            <a:srgbClr val="013927"/>
                          </a:solidFill>
                          <a:latin typeface="Crimson Pro Bold"/>
                        </a:rPr>
                        <a:t>Deposit Type: </a:t>
                      </a:r>
                      <a:r>
                        <a:rPr lang="en-US" sz="3099">
                          <a:solidFill>
                            <a:srgbClr val="013927"/>
                          </a:solidFill>
                          <a:latin typeface="Crimson Pro"/>
                        </a:rPr>
                        <a:t>Nature of deposit made</a:t>
                      </a:r>
                    </a:p>
                    <a:p>
                      <a:pPr>
                        <a:lnSpc>
                          <a:spcPts val="4339"/>
                        </a:lnSpc>
                      </a:pPr>
                      <a:r>
                        <a:rPr lang="en-US" sz="3099">
                          <a:solidFill>
                            <a:srgbClr val="013927"/>
                          </a:solidFill>
                          <a:latin typeface="Crimson Pro Bold"/>
                        </a:rPr>
                        <a:t>##</a:t>
                      </a:r>
                      <a:r>
                        <a:rPr lang="en-US" sz="3099">
                          <a:solidFill>
                            <a:srgbClr val="013927"/>
                          </a:solidFill>
                          <a:latin typeface="Crimson Pro Bold"/>
                        </a:rPr>
                        <a:t>Required Extras: </a:t>
                      </a:r>
                      <a:r>
                        <a:rPr lang="en-US" sz="3099">
                          <a:solidFill>
                            <a:srgbClr val="013927"/>
                          </a:solidFill>
                          <a:latin typeface="Crimson Pro"/>
                        </a:rPr>
                        <a:t>Car parking spaces &amp; special requests</a:t>
                      </a:r>
                    </a:p>
                    <a:p>
                      <a:pPr>
                        <a:lnSpc>
                          <a:spcPts val="4339"/>
                        </a:lnSpc>
                      </a:pPr>
                    </a:p>
                  </a:txBody>
                  <a:tcPr marL="190500" marR="190500" marT="190500" marB="190500" anchor="ctr">
                    <a:lnL cmpd="sng" algn="ctr" cap="flat" w="0">
                      <a:solidFill>
                        <a:srgbClr val="013927"/>
                      </a:solidFill>
                      <a:prstDash val="solid"/>
                      <a:round/>
                      <a:headEnd type="none" w="med" len="med"/>
                      <a:tailEnd type="none" w="med" len="med"/>
                    </a:lnL>
                    <a:lnR cmpd="sng" algn="ctr" cap="flat" w="19050">
                      <a:solidFill>
                        <a:srgbClr val="013927"/>
                      </a:solidFill>
                      <a:prstDash val="solid"/>
                      <a:round/>
                      <a:headEnd type="none" w="med" len="med"/>
                      <a:tailEnd type="none" w="med" len="med"/>
                    </a:lnR>
                    <a:lnT cmpd="sng" algn="ctr" cap="flat" w="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c>
                  <a:txBody>
                    <a:bodyPr anchor="t" rtlCol="false"/>
                    <a:lstStyle/>
                    <a:p>
                      <a:pPr algn="l">
                        <a:lnSpc>
                          <a:spcPts val="4339"/>
                        </a:lnSpc>
                        <a:defRPr/>
                      </a:pPr>
                      <a:r>
                        <a:rPr lang="en-US" sz="3099">
                          <a:solidFill>
                            <a:srgbClr val="013927"/>
                          </a:solidFill>
                          <a:latin typeface="Crimson Pro Bold"/>
                        </a:rPr>
                        <a:t>##Market Segment:</a:t>
                      </a:r>
                      <a:r>
                        <a:rPr lang="en-US" sz="3099">
                          <a:solidFill>
                            <a:srgbClr val="013927"/>
                          </a:solidFill>
                          <a:latin typeface="Crimson Pro"/>
                        </a:rPr>
                        <a:t> Category based on booking patterns</a:t>
                      </a:r>
                      <a:endParaRPr lang="en-US" sz="1100"/>
                    </a:p>
                    <a:p>
                      <a:pPr>
                        <a:lnSpc>
                          <a:spcPts val="4339"/>
                        </a:lnSpc>
                      </a:pPr>
                      <a:r>
                        <a:rPr lang="en-US" sz="3099">
                          <a:solidFill>
                            <a:srgbClr val="013927"/>
                          </a:solidFill>
                          <a:latin typeface="Crimson Pro Bold"/>
                        </a:rPr>
                        <a:t>##</a:t>
                      </a:r>
                      <a:r>
                        <a:rPr lang="en-US" sz="3099">
                          <a:solidFill>
                            <a:srgbClr val="013927"/>
                          </a:solidFill>
                          <a:latin typeface="Crimson Pro Bold"/>
                        </a:rPr>
                        <a:t>Distribution Channel:</a:t>
                      </a:r>
                      <a:r>
                        <a:rPr lang="en-US" sz="3099">
                          <a:solidFill>
                            <a:srgbClr val="013927"/>
                          </a:solidFill>
                          <a:latin typeface="Crimson Pro"/>
                        </a:rPr>
                        <a:t> Booking distribution method</a:t>
                      </a:r>
                    </a:p>
                    <a:p>
                      <a:pPr>
                        <a:lnSpc>
                          <a:spcPts val="4339"/>
                        </a:lnSpc>
                      </a:pPr>
                      <a:r>
                        <a:rPr lang="en-US" sz="3099">
                          <a:solidFill>
                            <a:srgbClr val="013927"/>
                          </a:solidFill>
                          <a:latin typeface="Crimson Pro Bold"/>
                        </a:rPr>
                        <a:t>##</a:t>
                      </a:r>
                      <a:r>
                        <a:rPr lang="en-US" sz="3099">
                          <a:solidFill>
                            <a:srgbClr val="013927"/>
                          </a:solidFill>
                          <a:latin typeface="Crimson Pro Bold"/>
                        </a:rPr>
                        <a:t>Agent:</a:t>
                      </a:r>
                      <a:r>
                        <a:rPr lang="en-US" sz="3099">
                          <a:solidFill>
                            <a:srgbClr val="013927"/>
                          </a:solidFill>
                          <a:latin typeface="Crimson Pro"/>
                        </a:rPr>
                        <a:t> Identifier for booking agent or company</a:t>
                      </a:r>
                    </a:p>
                    <a:p>
                      <a:pPr>
                        <a:lnSpc>
                          <a:spcPts val="4339"/>
                        </a:lnSpc>
                      </a:pPr>
                    </a:p>
                  </a:txBody>
                  <a:tcPr marL="190500" marR="190500" marT="190500" marB="190500" anchor="ctr">
                    <a:lnL cmpd="sng" algn="ctr" cap="flat" w="19050">
                      <a:solidFill>
                        <a:srgbClr val="013927"/>
                      </a:solidFill>
                      <a:prstDash val="solid"/>
                      <a:round/>
                      <a:headEnd type="none" w="med" len="med"/>
                      <a:tailEnd type="none" w="med" len="med"/>
                    </a:lnL>
                    <a:lnR cmpd="sng" algn="ctr" cap="flat" w="0">
                      <a:solidFill>
                        <a:srgbClr val="013927"/>
                      </a:solidFill>
                      <a:prstDash val="solid"/>
                      <a:round/>
                      <a:headEnd type="none" w="med" len="med"/>
                      <a:tailEnd type="none" w="med" len="med"/>
                    </a:lnR>
                    <a:lnT cmpd="sng" algn="ctr" cap="flat" w="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r>
              <a:tr h="2827519">
                <a:tc gridSpan="2">
                  <a:txBody>
                    <a:bodyPr anchor="t" rtlCol="false"/>
                    <a:lstStyle/>
                    <a:p>
                      <a:pPr algn="ctr">
                        <a:lnSpc>
                          <a:spcPts val="4479"/>
                        </a:lnSpc>
                        <a:defRPr/>
                      </a:pPr>
                      <a:r>
                        <a:rPr lang="en-US" sz="3199">
                          <a:solidFill>
                            <a:srgbClr val="013927"/>
                          </a:solidFill>
                          <a:latin typeface="Crimson Pro Bold"/>
                        </a:rPr>
                        <a:t>##Days in Waiting List:</a:t>
                      </a:r>
                      <a:r>
                        <a:rPr lang="en-US" sz="3199">
                          <a:solidFill>
                            <a:srgbClr val="013927"/>
                          </a:solidFill>
                          <a:latin typeface="Crimson Pro"/>
                        </a:rPr>
                        <a:t> Time on waiting list</a:t>
                      </a:r>
                      <a:endParaRPr lang="en-US" sz="1100"/>
                    </a:p>
                    <a:p>
                      <a:pPr algn="ctr">
                        <a:lnSpc>
                          <a:spcPts val="4339"/>
                        </a:lnSpc>
                      </a:pPr>
                      <a:r>
                        <a:rPr lang="en-US" sz="3099">
                          <a:solidFill>
                            <a:srgbClr val="013927"/>
                          </a:solidFill>
                          <a:latin typeface="Crimson Pro Bold"/>
                        </a:rPr>
                        <a:t>##</a:t>
                      </a:r>
                      <a:r>
                        <a:rPr lang="en-US" sz="3099">
                          <a:solidFill>
                            <a:srgbClr val="013927"/>
                          </a:solidFill>
                          <a:latin typeface="Crimson Pro Bold"/>
                        </a:rPr>
                        <a:t>Reservation Status:</a:t>
                      </a:r>
                      <a:r>
                        <a:rPr lang="en-US" sz="3099">
                          <a:solidFill>
                            <a:srgbClr val="013927"/>
                          </a:solidFill>
                          <a:latin typeface="Crimson Pro"/>
                        </a:rPr>
                        <a:t> Current booking status</a:t>
                      </a:r>
                    </a:p>
                    <a:p>
                      <a:pPr algn="ctr">
                        <a:lnSpc>
                          <a:spcPts val="4199"/>
                        </a:lnSpc>
                      </a:pPr>
                    </a:p>
                    <a:p>
                      <a:pPr algn="ctr">
                        <a:lnSpc>
                          <a:spcPts val="4199"/>
                        </a:lnSpc>
                      </a:pPr>
                    </a:p>
                  </a:txBody>
                  <a:tcPr marL="190500" marR="190500" marT="190500" marB="190500" anchor="ctr">
                    <a:lnL cmpd="sng" algn="ctr" cap="flat" w="0">
                      <a:solidFill>
                        <a:srgbClr val="013927"/>
                      </a:solidFill>
                      <a:prstDash val="solid"/>
                      <a:round/>
                      <a:headEnd type="none" w="med" len="med"/>
                      <a:tailEnd type="none" w="med" len="med"/>
                    </a:lnL>
                    <a:lnR cmpd="sng" algn="ctr" cap="flat" w="1905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c hMerge="true">
                  <a:txBody>
                    <a:bodyPr anchor="t" rtlCol="false"/>
                    <a:lstStyle/>
                    <a:p>
                      <a:pPr algn="ctr">
                        <a:lnSpc>
                          <a:spcPts val="4479"/>
                        </a:lnSpc>
                        <a:defRPr/>
                      </a:pPr>
                      <a:r>
                        <a:rPr lang="en-US" sz="3199">
                          <a:solidFill>
                            <a:srgbClr val="013927"/>
                          </a:solidFill>
                          <a:latin typeface="Crimson Pro Bold"/>
                        </a:rPr>
                        <a:t>##Days in Waiting List:</a:t>
                      </a:r>
                      <a:r>
                        <a:rPr lang="en-US" sz="3199">
                          <a:solidFill>
                            <a:srgbClr val="013927"/>
                          </a:solidFill>
                          <a:latin typeface="Crimson Pro"/>
                        </a:rPr>
                        <a:t> Time on waiting list</a:t>
                      </a:r>
                      <a:endParaRPr lang="en-US" sz="1100"/>
                    </a:p>
                    <a:p>
                      <a:pPr algn="ctr">
                        <a:lnSpc>
                          <a:spcPts val="4339"/>
                        </a:lnSpc>
                      </a:pPr>
                      <a:r>
                        <a:rPr lang="en-US" sz="3099">
                          <a:solidFill>
                            <a:srgbClr val="013927"/>
                          </a:solidFill>
                          <a:latin typeface="Crimson Pro Bold"/>
                        </a:rPr>
                        <a:t>##</a:t>
                      </a:r>
                      <a:r>
                        <a:rPr lang="en-US" sz="3099">
                          <a:solidFill>
                            <a:srgbClr val="013927"/>
                          </a:solidFill>
                          <a:latin typeface="Crimson Pro Bold"/>
                        </a:rPr>
                        <a:t>Reservation Status:</a:t>
                      </a:r>
                      <a:r>
                        <a:rPr lang="en-US" sz="3099">
                          <a:solidFill>
                            <a:srgbClr val="013927"/>
                          </a:solidFill>
                          <a:latin typeface="Crimson Pro"/>
                        </a:rPr>
                        <a:t> Current booking status</a:t>
                      </a:r>
                    </a:p>
                    <a:p>
                      <a:pPr algn="ctr">
                        <a:lnSpc>
                          <a:spcPts val="4199"/>
                        </a:lnSpc>
                      </a:pPr>
                    </a:p>
                    <a:p>
                      <a:pPr algn="ctr">
                        <a:lnSpc>
                          <a:spcPts val="4199"/>
                        </a:lnSpc>
                      </a:pPr>
                    </a:p>
                  </a:txBody>
                  <a:tcPr marL="190500" marR="190500" marT="190500" marB="190500" anchor="ctr">
                    <a:lnL cmpd="sng" algn="ctr" cap="flat" w="0">
                      <a:solidFill>
                        <a:srgbClr val="013927"/>
                      </a:solidFill>
                      <a:prstDash val="solid"/>
                      <a:round/>
                      <a:headEnd type="none" w="med" len="med"/>
                      <a:tailEnd type="none" w="med" len="med"/>
                    </a:lnL>
                    <a:lnR cmpd="sng" algn="ctr" cap="flat" w="1905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19050">
                      <a:solidFill>
                        <a:srgbClr val="013927"/>
                      </a:solidFill>
                      <a:prstDash val="solid"/>
                      <a:round/>
                      <a:headEnd type="none" w="med" len="med"/>
                      <a:tailEnd type="none" w="med" len="med"/>
                    </a:lnB>
                  </a:tcPr>
                </a:tc>
              </a:tr>
              <a:tr h="2431495">
                <a:tc gridSpan="2">
                  <a:txBody>
                    <a:bodyPr anchor="t" rtlCol="false"/>
                    <a:lstStyle/>
                    <a:p>
                      <a:pPr algn="ctr">
                        <a:lnSpc>
                          <a:spcPts val="4899"/>
                        </a:lnSpc>
                        <a:defRPr/>
                      </a:pPr>
                      <a:endParaRPr lang="en-US" sz="1100"/>
                    </a:p>
                  </a:txBody>
                  <a:tcPr marL="190500" marR="190500" marT="190500" marB="190500" anchor="ctr">
                    <a:lnL cmpd="sng" algn="ctr" cap="flat" w="0">
                      <a:solidFill>
                        <a:srgbClr val="013927"/>
                      </a:solidFill>
                      <a:prstDash val="solid"/>
                      <a:round/>
                      <a:headEnd type="none" w="med" len="med"/>
                      <a:tailEnd type="none" w="med" len="med"/>
                    </a:lnL>
                    <a:lnR cmpd="sng" algn="ctr" cap="flat" w="1905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0">
                      <a:solidFill>
                        <a:srgbClr val="013927"/>
                      </a:solidFill>
                      <a:prstDash val="solid"/>
                      <a:round/>
                      <a:headEnd type="none" w="med" len="med"/>
                      <a:tailEnd type="none" w="med" len="med"/>
                    </a:lnB>
                  </a:tcPr>
                </a:tc>
                <a:tc hMerge="true">
                  <a:txBody>
                    <a:bodyPr anchor="t" rtlCol="false"/>
                    <a:lstStyle/>
                    <a:p>
                      <a:pPr algn="ctr">
                        <a:lnSpc>
                          <a:spcPts val="4899"/>
                        </a:lnSpc>
                        <a:defRPr/>
                      </a:pPr>
                      <a:endParaRPr lang="en-US" sz="1100"/>
                    </a:p>
                  </a:txBody>
                  <a:tcPr marL="190500" marR="190500" marT="190500" marB="190500" anchor="ctr">
                    <a:lnL cmpd="sng" algn="ctr" cap="flat" w="0">
                      <a:solidFill>
                        <a:srgbClr val="013927"/>
                      </a:solidFill>
                      <a:prstDash val="solid"/>
                      <a:round/>
                      <a:headEnd type="none" w="med" len="med"/>
                      <a:tailEnd type="none" w="med" len="med"/>
                    </a:lnL>
                    <a:lnR cmpd="sng" algn="ctr" cap="flat" w="19050">
                      <a:solidFill>
                        <a:srgbClr val="013927"/>
                      </a:solidFill>
                      <a:prstDash val="solid"/>
                      <a:round/>
                      <a:headEnd type="none" w="med" len="med"/>
                      <a:tailEnd type="none" w="med" len="med"/>
                    </a:lnR>
                    <a:lnT cmpd="sng" algn="ctr" cap="flat" w="19050">
                      <a:solidFill>
                        <a:srgbClr val="013927"/>
                      </a:solidFill>
                      <a:prstDash val="solid"/>
                      <a:round/>
                      <a:headEnd type="none" w="med" len="med"/>
                      <a:tailEnd type="none" w="med" len="med"/>
                    </a:lnT>
                    <a:lnB cmpd="sng" algn="ctr" cap="flat" w="0">
                      <a:solidFill>
                        <a:srgbClr val="013927"/>
                      </a:solidFill>
                      <a:prstDash val="solid"/>
                      <a:round/>
                      <a:headEnd type="none" w="med" len="med"/>
                      <a:tailEnd type="none" w="med" len="med"/>
                    </a:lnB>
                  </a:tcPr>
                </a:tc>
              </a:tr>
            </a:tbl>
          </a:graphicData>
        </a:graphic>
      </p:graphicFrame>
      <p:sp>
        <p:nvSpPr>
          <p:cNvPr name="TextBox 3" id="3"/>
          <p:cNvSpPr txBox="true"/>
          <p:nvPr/>
        </p:nvSpPr>
        <p:spPr>
          <a:xfrm rot="0">
            <a:off x="4987989" y="1028700"/>
            <a:ext cx="8312023" cy="1219200"/>
          </a:xfrm>
          <a:prstGeom prst="rect">
            <a:avLst/>
          </a:prstGeom>
        </p:spPr>
        <p:txBody>
          <a:bodyPr anchor="t" rtlCol="false" tIns="0" lIns="0" bIns="0" rIns="0">
            <a:spAutoFit/>
          </a:bodyPr>
          <a:lstStyle/>
          <a:p>
            <a:pPr algn="ctr">
              <a:lnSpc>
                <a:spcPts val="9600"/>
              </a:lnSpc>
            </a:pPr>
            <a:r>
              <a:rPr lang="en-US" sz="8000" spc="-280">
                <a:solidFill>
                  <a:srgbClr val="013927"/>
                </a:solidFill>
                <a:latin typeface="Noto Serif Display ExtraCondensed"/>
              </a:rPr>
              <a:t>Variable Attributes</a:t>
            </a:r>
          </a:p>
        </p:txBody>
      </p:sp>
      <p:sp>
        <p:nvSpPr>
          <p:cNvPr name="AutoShape 4" id="4"/>
          <p:cNvSpPr/>
          <p:nvPr/>
        </p:nvSpPr>
        <p:spPr>
          <a:xfrm flipH="true" flipV="true">
            <a:off x="-27538471" y="2475475"/>
            <a:ext cx="46467487" cy="0"/>
          </a:xfrm>
          <a:prstGeom prst="line">
            <a:avLst/>
          </a:prstGeom>
          <a:ln cap="flat" w="19050">
            <a:solidFill>
              <a:srgbClr val="013927"/>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p:cSld>
    <p:bg>
      <p:bgPr>
        <a:solidFill>
          <a:srgbClr val="FCFEF1"/>
        </a:solidFill>
      </p:bgPr>
    </p:bg>
    <p:spTree>
      <p:nvGrpSpPr>
        <p:cNvPr id="1" name=""/>
        <p:cNvGrpSpPr/>
        <p:nvPr/>
      </p:nvGrpSpPr>
      <p:grpSpPr>
        <a:xfrm>
          <a:off x="0" y="0"/>
          <a:ext cx="0" cy="0"/>
          <a:chOff x="0" y="0"/>
          <a:chExt cx="0" cy="0"/>
        </a:xfrm>
      </p:grpSpPr>
      <p:grpSp>
        <p:nvGrpSpPr>
          <p:cNvPr name="Group 2" id="2"/>
          <p:cNvGrpSpPr/>
          <p:nvPr/>
        </p:nvGrpSpPr>
        <p:grpSpPr>
          <a:xfrm rot="0">
            <a:off x="13917436" y="3750287"/>
            <a:ext cx="2495550" cy="2786427"/>
            <a:chOff x="0" y="0"/>
            <a:chExt cx="657264" cy="733874"/>
          </a:xfrm>
        </p:grpSpPr>
        <p:sp>
          <p:nvSpPr>
            <p:cNvPr name="Freeform 3" id="3"/>
            <p:cNvSpPr/>
            <p:nvPr/>
          </p:nvSpPr>
          <p:spPr>
            <a:xfrm flipH="false" flipV="false" rot="0">
              <a:off x="0" y="0"/>
              <a:ext cx="657264" cy="733874"/>
            </a:xfrm>
            <a:custGeom>
              <a:avLst/>
              <a:gdLst/>
              <a:ahLst/>
              <a:cxnLst/>
              <a:rect r="r" b="b" t="t" l="l"/>
              <a:pathLst>
                <a:path h="733874" w="657264">
                  <a:moveTo>
                    <a:pt x="0" y="0"/>
                  </a:moveTo>
                  <a:lnTo>
                    <a:pt x="657264" y="0"/>
                  </a:lnTo>
                  <a:lnTo>
                    <a:pt x="657264" y="733874"/>
                  </a:lnTo>
                  <a:lnTo>
                    <a:pt x="0" y="733874"/>
                  </a:lnTo>
                  <a:close/>
                </a:path>
              </a:pathLst>
            </a:custGeom>
            <a:solidFill>
              <a:srgbClr val="AD8330"/>
            </a:solidFill>
          </p:spPr>
        </p:sp>
        <p:sp>
          <p:nvSpPr>
            <p:cNvPr name="TextBox 4" id="4"/>
            <p:cNvSpPr txBox="true"/>
            <p:nvPr/>
          </p:nvSpPr>
          <p:spPr>
            <a:xfrm>
              <a:off x="0" y="-57150"/>
              <a:ext cx="657264" cy="791024"/>
            </a:xfrm>
            <a:prstGeom prst="rect">
              <a:avLst/>
            </a:prstGeom>
          </p:spPr>
          <p:txBody>
            <a:bodyPr anchor="ctr" rtlCol="false" tIns="254000" lIns="254000" bIns="254000" rIns="254000"/>
            <a:lstStyle/>
            <a:p>
              <a:pPr algn="just">
                <a:lnSpc>
                  <a:spcPts val="3779"/>
                </a:lnSpc>
              </a:pPr>
              <a:r>
                <a:rPr lang="en-US" sz="2699">
                  <a:solidFill>
                    <a:srgbClr val="FCFEF1"/>
                  </a:solidFill>
                  <a:latin typeface="Crimson Pro"/>
                </a:rPr>
                <a:t>Removed </a:t>
              </a:r>
            </a:p>
            <a:p>
              <a:pPr algn="just">
                <a:lnSpc>
                  <a:spcPts val="3779"/>
                </a:lnSpc>
              </a:pPr>
              <a:r>
                <a:rPr lang="en-US" sz="2699">
                  <a:solidFill>
                    <a:srgbClr val="FCFEF1"/>
                  </a:solidFill>
                  <a:latin typeface="Crimson Pro"/>
                </a:rPr>
                <a:t>31,966 Duplicate Rows</a:t>
              </a:r>
            </a:p>
          </p:txBody>
        </p:sp>
      </p:grpSp>
      <p:grpSp>
        <p:nvGrpSpPr>
          <p:cNvPr name="Group 5" id="5"/>
          <p:cNvGrpSpPr/>
          <p:nvPr/>
        </p:nvGrpSpPr>
        <p:grpSpPr>
          <a:xfrm rot="0">
            <a:off x="6513164" y="6999536"/>
            <a:ext cx="2835977" cy="2405981"/>
            <a:chOff x="0" y="0"/>
            <a:chExt cx="746924" cy="633674"/>
          </a:xfrm>
        </p:grpSpPr>
        <p:sp>
          <p:nvSpPr>
            <p:cNvPr name="Freeform 6" id="6"/>
            <p:cNvSpPr/>
            <p:nvPr/>
          </p:nvSpPr>
          <p:spPr>
            <a:xfrm flipH="false" flipV="false" rot="0">
              <a:off x="0" y="0"/>
              <a:ext cx="746924" cy="633674"/>
            </a:xfrm>
            <a:custGeom>
              <a:avLst/>
              <a:gdLst/>
              <a:ahLst/>
              <a:cxnLst/>
              <a:rect r="r" b="b" t="t" l="l"/>
              <a:pathLst>
                <a:path h="633674" w="746924">
                  <a:moveTo>
                    <a:pt x="0" y="0"/>
                  </a:moveTo>
                  <a:lnTo>
                    <a:pt x="746924" y="0"/>
                  </a:lnTo>
                  <a:lnTo>
                    <a:pt x="746924" y="633674"/>
                  </a:lnTo>
                  <a:lnTo>
                    <a:pt x="0" y="633674"/>
                  </a:lnTo>
                  <a:close/>
                </a:path>
              </a:pathLst>
            </a:custGeom>
            <a:solidFill>
              <a:srgbClr val="E1C340"/>
            </a:solidFill>
          </p:spPr>
        </p:sp>
        <p:sp>
          <p:nvSpPr>
            <p:cNvPr name="TextBox 7" id="7"/>
            <p:cNvSpPr txBox="true"/>
            <p:nvPr/>
          </p:nvSpPr>
          <p:spPr>
            <a:xfrm>
              <a:off x="0" y="-57150"/>
              <a:ext cx="746924" cy="690824"/>
            </a:xfrm>
            <a:prstGeom prst="rect">
              <a:avLst/>
            </a:prstGeom>
          </p:spPr>
          <p:txBody>
            <a:bodyPr anchor="ctr" rtlCol="false" tIns="254000" lIns="254000" bIns="254000" rIns="254000"/>
            <a:lstStyle/>
            <a:p>
              <a:pPr>
                <a:lnSpc>
                  <a:spcPts val="3079"/>
                </a:lnSpc>
              </a:pPr>
              <a:r>
                <a:rPr lang="en-US" sz="2199">
                  <a:solidFill>
                    <a:srgbClr val="013927"/>
                  </a:solidFill>
                  <a:latin typeface="Crimson Pro"/>
                </a:rPr>
                <a:t>Removed 452 country missing values</a:t>
              </a:r>
            </a:p>
            <a:p>
              <a:pPr>
                <a:lnSpc>
                  <a:spcPts val="3079"/>
                </a:lnSpc>
              </a:pPr>
            </a:p>
            <a:p>
              <a:pPr>
                <a:lnSpc>
                  <a:spcPts val="3079"/>
                </a:lnSpc>
              </a:pPr>
              <a:r>
                <a:rPr lang="en-US" sz="2199">
                  <a:solidFill>
                    <a:srgbClr val="013927"/>
                  </a:solidFill>
                  <a:latin typeface="Crimson Pro"/>
                </a:rPr>
                <a:t>Removed 4 Children missing values</a:t>
              </a:r>
            </a:p>
          </p:txBody>
        </p:sp>
      </p:grpSp>
      <p:grpSp>
        <p:nvGrpSpPr>
          <p:cNvPr name="Group 8" id="8"/>
          <p:cNvGrpSpPr/>
          <p:nvPr/>
        </p:nvGrpSpPr>
        <p:grpSpPr>
          <a:xfrm rot="0">
            <a:off x="2645756" y="7009061"/>
            <a:ext cx="2645600" cy="2405981"/>
            <a:chOff x="0" y="0"/>
            <a:chExt cx="696784" cy="633674"/>
          </a:xfrm>
        </p:grpSpPr>
        <p:sp>
          <p:nvSpPr>
            <p:cNvPr name="Freeform 9" id="9"/>
            <p:cNvSpPr/>
            <p:nvPr/>
          </p:nvSpPr>
          <p:spPr>
            <a:xfrm flipH="false" flipV="false" rot="0">
              <a:off x="0" y="0"/>
              <a:ext cx="696784" cy="633674"/>
            </a:xfrm>
            <a:custGeom>
              <a:avLst/>
              <a:gdLst/>
              <a:ahLst/>
              <a:cxnLst/>
              <a:rect r="r" b="b" t="t" l="l"/>
              <a:pathLst>
                <a:path h="633674" w="696784">
                  <a:moveTo>
                    <a:pt x="0" y="0"/>
                  </a:moveTo>
                  <a:lnTo>
                    <a:pt x="696784" y="0"/>
                  </a:lnTo>
                  <a:lnTo>
                    <a:pt x="696784" y="633674"/>
                  </a:lnTo>
                  <a:lnTo>
                    <a:pt x="0" y="633674"/>
                  </a:lnTo>
                  <a:close/>
                </a:path>
              </a:pathLst>
            </a:custGeom>
            <a:solidFill>
              <a:srgbClr val="E1C340"/>
            </a:solidFill>
          </p:spPr>
        </p:sp>
        <p:sp>
          <p:nvSpPr>
            <p:cNvPr name="TextBox 10" id="10"/>
            <p:cNvSpPr txBox="true"/>
            <p:nvPr/>
          </p:nvSpPr>
          <p:spPr>
            <a:xfrm>
              <a:off x="0" y="-57150"/>
              <a:ext cx="696784" cy="690824"/>
            </a:xfrm>
            <a:prstGeom prst="rect">
              <a:avLst/>
            </a:prstGeom>
          </p:spPr>
          <p:txBody>
            <a:bodyPr anchor="ctr" rtlCol="false" tIns="254000" lIns="254000" bIns="254000" rIns="254000"/>
            <a:lstStyle/>
            <a:p>
              <a:pPr>
                <a:lnSpc>
                  <a:spcPts val="3079"/>
                </a:lnSpc>
              </a:pPr>
              <a:r>
                <a:rPr lang="en-US" sz="2199">
                  <a:solidFill>
                    <a:srgbClr val="013927"/>
                  </a:solidFill>
                  <a:latin typeface="Crimson Pro"/>
                </a:rPr>
                <a:t>Replaced 12193 values of agent with Others</a:t>
              </a:r>
            </a:p>
          </p:txBody>
        </p:sp>
      </p:grpSp>
      <p:grpSp>
        <p:nvGrpSpPr>
          <p:cNvPr name="Group 11" id="11"/>
          <p:cNvGrpSpPr/>
          <p:nvPr/>
        </p:nvGrpSpPr>
        <p:grpSpPr>
          <a:xfrm rot="0">
            <a:off x="2645756" y="4015158"/>
            <a:ext cx="4280576" cy="2256685"/>
            <a:chOff x="0" y="0"/>
            <a:chExt cx="1127394" cy="594353"/>
          </a:xfrm>
        </p:grpSpPr>
        <p:sp>
          <p:nvSpPr>
            <p:cNvPr name="Freeform 12" id="12"/>
            <p:cNvSpPr/>
            <p:nvPr/>
          </p:nvSpPr>
          <p:spPr>
            <a:xfrm flipH="false" flipV="false" rot="0">
              <a:off x="0" y="0"/>
              <a:ext cx="1127394" cy="594353"/>
            </a:xfrm>
            <a:custGeom>
              <a:avLst/>
              <a:gdLst/>
              <a:ahLst/>
              <a:cxnLst/>
              <a:rect r="r" b="b" t="t" l="l"/>
              <a:pathLst>
                <a:path h="594353" w="1127394">
                  <a:moveTo>
                    <a:pt x="0" y="0"/>
                  </a:moveTo>
                  <a:lnTo>
                    <a:pt x="1127394" y="0"/>
                  </a:lnTo>
                  <a:lnTo>
                    <a:pt x="1127394" y="594353"/>
                  </a:lnTo>
                  <a:lnTo>
                    <a:pt x="0" y="594353"/>
                  </a:lnTo>
                  <a:close/>
                </a:path>
              </a:pathLst>
            </a:custGeom>
            <a:solidFill>
              <a:srgbClr val="AD8330"/>
            </a:solidFill>
          </p:spPr>
        </p:sp>
        <p:sp>
          <p:nvSpPr>
            <p:cNvPr name="TextBox 13" id="13"/>
            <p:cNvSpPr txBox="true"/>
            <p:nvPr/>
          </p:nvSpPr>
          <p:spPr>
            <a:xfrm>
              <a:off x="0" y="-47625"/>
              <a:ext cx="1127394" cy="641978"/>
            </a:xfrm>
            <a:prstGeom prst="rect">
              <a:avLst/>
            </a:prstGeom>
          </p:spPr>
          <p:txBody>
            <a:bodyPr anchor="ctr" rtlCol="false" tIns="254000" lIns="254000" bIns="254000" rIns="254000"/>
            <a:lstStyle/>
            <a:p>
              <a:pPr>
                <a:lnSpc>
                  <a:spcPts val="3359"/>
                </a:lnSpc>
              </a:pPr>
              <a:r>
                <a:rPr lang="en-US" sz="2399">
                  <a:solidFill>
                    <a:srgbClr val="FCFEF1"/>
                  </a:solidFill>
                  <a:latin typeface="Crimson Pro"/>
                </a:rPr>
                <a:t>Agent had 12193 missing values</a:t>
              </a:r>
            </a:p>
            <a:p>
              <a:pPr>
                <a:lnSpc>
                  <a:spcPts val="3359"/>
                </a:lnSpc>
              </a:pPr>
              <a:r>
                <a:rPr lang="en-US" sz="2399">
                  <a:solidFill>
                    <a:srgbClr val="FCFEF1"/>
                  </a:solidFill>
                  <a:latin typeface="Crimson Pro"/>
                </a:rPr>
                <a:t>Country had 452 missing values</a:t>
              </a:r>
            </a:p>
            <a:p>
              <a:pPr>
                <a:lnSpc>
                  <a:spcPts val="3359"/>
                </a:lnSpc>
              </a:pPr>
              <a:r>
                <a:rPr lang="en-US" sz="2399">
                  <a:solidFill>
                    <a:srgbClr val="FCFEF1"/>
                  </a:solidFill>
                  <a:latin typeface="Crimson Pro"/>
                </a:rPr>
                <a:t>Children had 4 missing values</a:t>
              </a:r>
            </a:p>
          </p:txBody>
        </p:sp>
      </p:grpSp>
      <p:grpSp>
        <p:nvGrpSpPr>
          <p:cNvPr name="Group 14" id="14"/>
          <p:cNvGrpSpPr/>
          <p:nvPr/>
        </p:nvGrpSpPr>
        <p:grpSpPr>
          <a:xfrm rot="0">
            <a:off x="7516882" y="3750287"/>
            <a:ext cx="2495550" cy="2786427"/>
            <a:chOff x="0" y="0"/>
            <a:chExt cx="657264" cy="733874"/>
          </a:xfrm>
        </p:grpSpPr>
        <p:sp>
          <p:nvSpPr>
            <p:cNvPr name="Freeform 15" id="15"/>
            <p:cNvSpPr/>
            <p:nvPr/>
          </p:nvSpPr>
          <p:spPr>
            <a:xfrm flipH="false" flipV="false" rot="0">
              <a:off x="0" y="0"/>
              <a:ext cx="657264" cy="733874"/>
            </a:xfrm>
            <a:custGeom>
              <a:avLst/>
              <a:gdLst/>
              <a:ahLst/>
              <a:cxnLst/>
              <a:rect r="r" b="b" t="t" l="l"/>
              <a:pathLst>
                <a:path h="733874" w="657264">
                  <a:moveTo>
                    <a:pt x="0" y="0"/>
                  </a:moveTo>
                  <a:lnTo>
                    <a:pt x="657264" y="0"/>
                  </a:lnTo>
                  <a:lnTo>
                    <a:pt x="657264" y="733874"/>
                  </a:lnTo>
                  <a:lnTo>
                    <a:pt x="0" y="733874"/>
                  </a:lnTo>
                  <a:close/>
                </a:path>
              </a:pathLst>
            </a:custGeom>
            <a:solidFill>
              <a:srgbClr val="AD8330"/>
            </a:solidFill>
          </p:spPr>
        </p:sp>
        <p:sp>
          <p:nvSpPr>
            <p:cNvPr name="TextBox 16" id="16"/>
            <p:cNvSpPr txBox="true"/>
            <p:nvPr/>
          </p:nvSpPr>
          <p:spPr>
            <a:xfrm>
              <a:off x="0" y="-47625"/>
              <a:ext cx="657264" cy="781499"/>
            </a:xfrm>
            <a:prstGeom prst="rect">
              <a:avLst/>
            </a:prstGeom>
          </p:spPr>
          <p:txBody>
            <a:bodyPr anchor="ctr" rtlCol="false" tIns="254000" lIns="254000" bIns="254000" rIns="254000"/>
            <a:lstStyle/>
            <a:p>
              <a:pPr>
                <a:lnSpc>
                  <a:spcPts val="2799"/>
                </a:lnSpc>
              </a:pPr>
              <a:r>
                <a:rPr lang="en-US" sz="1999">
                  <a:solidFill>
                    <a:srgbClr val="FCFEF1"/>
                  </a:solidFill>
                  <a:latin typeface="Crimson Pro"/>
                </a:rPr>
                <a:t>Removed Company column as it had 82137 missing values</a:t>
              </a:r>
            </a:p>
          </p:txBody>
        </p:sp>
      </p:grpSp>
      <p:sp>
        <p:nvSpPr>
          <p:cNvPr name="TextBox 17" id="17"/>
          <p:cNvSpPr txBox="true"/>
          <p:nvPr/>
        </p:nvSpPr>
        <p:spPr>
          <a:xfrm rot="0">
            <a:off x="607217" y="1621773"/>
            <a:ext cx="5587347" cy="2254250"/>
          </a:xfrm>
          <a:prstGeom prst="rect">
            <a:avLst/>
          </a:prstGeom>
        </p:spPr>
        <p:txBody>
          <a:bodyPr anchor="t" rtlCol="false" tIns="0" lIns="0" bIns="0" rIns="0">
            <a:spAutoFit/>
          </a:bodyPr>
          <a:lstStyle/>
          <a:p>
            <a:pPr>
              <a:lnSpc>
                <a:spcPts val="8800"/>
              </a:lnSpc>
            </a:pPr>
            <a:r>
              <a:rPr lang="en-US" sz="8000" spc="-280">
                <a:solidFill>
                  <a:srgbClr val="013927"/>
                </a:solidFill>
                <a:latin typeface="Noto Serif Display ExtraCondensed"/>
              </a:rPr>
              <a:t>Data Cleaning</a:t>
            </a:r>
          </a:p>
          <a:p>
            <a:pPr algn="l">
              <a:lnSpc>
                <a:spcPts val="8800"/>
              </a:lnSpc>
            </a:pPr>
            <a:r>
              <a:rPr lang="en-US" sz="8000" spc="-280">
                <a:solidFill>
                  <a:srgbClr val="013927"/>
                </a:solidFill>
                <a:latin typeface="Noto Serif Display ExtraCondensed"/>
              </a:rPr>
              <a:t>Process</a:t>
            </a:r>
          </a:p>
        </p:txBody>
      </p:sp>
      <p:grpSp>
        <p:nvGrpSpPr>
          <p:cNvPr name="Group 18" id="18"/>
          <p:cNvGrpSpPr/>
          <p:nvPr/>
        </p:nvGrpSpPr>
        <p:grpSpPr>
          <a:xfrm rot="0">
            <a:off x="7516882" y="1545573"/>
            <a:ext cx="3086100" cy="1521217"/>
            <a:chOff x="0" y="0"/>
            <a:chExt cx="812800" cy="400650"/>
          </a:xfrm>
        </p:grpSpPr>
        <p:sp>
          <p:nvSpPr>
            <p:cNvPr name="Freeform 19" id="19"/>
            <p:cNvSpPr/>
            <p:nvPr/>
          </p:nvSpPr>
          <p:spPr>
            <a:xfrm flipH="false" flipV="false" rot="0">
              <a:off x="0" y="0"/>
              <a:ext cx="812800" cy="400650"/>
            </a:xfrm>
            <a:custGeom>
              <a:avLst/>
              <a:gdLst/>
              <a:ahLst/>
              <a:cxnLst/>
              <a:rect r="r" b="b" t="t" l="l"/>
              <a:pathLst>
                <a:path h="400650" w="812800">
                  <a:moveTo>
                    <a:pt x="0" y="0"/>
                  </a:moveTo>
                  <a:lnTo>
                    <a:pt x="812800" y="0"/>
                  </a:lnTo>
                  <a:lnTo>
                    <a:pt x="812800" y="400650"/>
                  </a:lnTo>
                  <a:lnTo>
                    <a:pt x="0" y="400650"/>
                  </a:lnTo>
                  <a:close/>
                </a:path>
              </a:pathLst>
            </a:custGeom>
            <a:solidFill>
              <a:srgbClr val="013927"/>
            </a:solidFill>
          </p:spPr>
        </p:sp>
        <p:sp>
          <p:nvSpPr>
            <p:cNvPr name="TextBox 20" id="20"/>
            <p:cNvSpPr txBox="true"/>
            <p:nvPr/>
          </p:nvSpPr>
          <p:spPr>
            <a:xfrm>
              <a:off x="0" y="-47625"/>
              <a:ext cx="812800" cy="448275"/>
            </a:xfrm>
            <a:prstGeom prst="rect">
              <a:avLst/>
            </a:prstGeom>
          </p:spPr>
          <p:txBody>
            <a:bodyPr anchor="ctr" rtlCol="false" tIns="50800" lIns="50800" bIns="50800" rIns="50800"/>
            <a:lstStyle/>
            <a:p>
              <a:pPr algn="ctr">
                <a:lnSpc>
                  <a:spcPts val="3499"/>
                </a:lnSpc>
              </a:pPr>
              <a:r>
                <a:rPr lang="en-US" sz="2499">
                  <a:solidFill>
                    <a:srgbClr val="FCFEF1"/>
                  </a:solidFill>
                  <a:latin typeface="Crimson Pro Bold"/>
                </a:rPr>
                <a:t>HOTEL BOOKING </a:t>
              </a:r>
            </a:p>
            <a:p>
              <a:pPr algn="ctr">
                <a:lnSpc>
                  <a:spcPts val="3499"/>
                </a:lnSpc>
              </a:pPr>
              <a:r>
                <a:rPr lang="en-US" sz="2499">
                  <a:solidFill>
                    <a:srgbClr val="FCFEF1"/>
                  </a:solidFill>
                  <a:latin typeface="Crimson Pro Bold"/>
                </a:rPr>
                <a:t>DATA-SET</a:t>
              </a:r>
            </a:p>
          </p:txBody>
        </p:sp>
      </p:grpSp>
      <p:sp>
        <p:nvSpPr>
          <p:cNvPr name="AutoShape 21" id="21"/>
          <p:cNvSpPr/>
          <p:nvPr/>
        </p:nvSpPr>
        <p:spPr>
          <a:xfrm>
            <a:off x="10602982" y="2306182"/>
            <a:ext cx="3364983" cy="0"/>
          </a:xfrm>
          <a:prstGeom prst="line">
            <a:avLst/>
          </a:prstGeom>
          <a:ln cap="rnd" w="19050">
            <a:solidFill>
              <a:srgbClr val="013927"/>
            </a:solidFill>
            <a:prstDash val="solid"/>
            <a:headEnd type="none" len="sm" w="sm"/>
            <a:tailEnd type="none" len="sm" w="sm"/>
          </a:ln>
        </p:spPr>
      </p:sp>
      <p:grpSp>
        <p:nvGrpSpPr>
          <p:cNvPr name="Group 22" id="22"/>
          <p:cNvGrpSpPr/>
          <p:nvPr/>
        </p:nvGrpSpPr>
        <p:grpSpPr>
          <a:xfrm rot="0">
            <a:off x="10602982" y="3750287"/>
            <a:ext cx="2613567" cy="2786427"/>
            <a:chOff x="0" y="0"/>
            <a:chExt cx="688347" cy="733874"/>
          </a:xfrm>
        </p:grpSpPr>
        <p:sp>
          <p:nvSpPr>
            <p:cNvPr name="Freeform 23" id="23"/>
            <p:cNvSpPr/>
            <p:nvPr/>
          </p:nvSpPr>
          <p:spPr>
            <a:xfrm flipH="false" flipV="false" rot="0">
              <a:off x="0" y="0"/>
              <a:ext cx="688347" cy="733874"/>
            </a:xfrm>
            <a:custGeom>
              <a:avLst/>
              <a:gdLst/>
              <a:ahLst/>
              <a:cxnLst/>
              <a:rect r="r" b="b" t="t" l="l"/>
              <a:pathLst>
                <a:path h="733874" w="688347">
                  <a:moveTo>
                    <a:pt x="0" y="0"/>
                  </a:moveTo>
                  <a:lnTo>
                    <a:pt x="688347" y="0"/>
                  </a:lnTo>
                  <a:lnTo>
                    <a:pt x="688347" y="733874"/>
                  </a:lnTo>
                  <a:lnTo>
                    <a:pt x="0" y="733874"/>
                  </a:lnTo>
                  <a:close/>
                </a:path>
              </a:pathLst>
            </a:custGeom>
            <a:solidFill>
              <a:srgbClr val="AD8330"/>
            </a:solidFill>
          </p:spPr>
        </p:sp>
        <p:sp>
          <p:nvSpPr>
            <p:cNvPr name="TextBox 24" id="24"/>
            <p:cNvSpPr txBox="true"/>
            <p:nvPr/>
          </p:nvSpPr>
          <p:spPr>
            <a:xfrm>
              <a:off x="0" y="-57150"/>
              <a:ext cx="688347" cy="791024"/>
            </a:xfrm>
            <a:prstGeom prst="rect">
              <a:avLst/>
            </a:prstGeom>
          </p:spPr>
          <p:txBody>
            <a:bodyPr anchor="ctr" rtlCol="false" tIns="50800" lIns="50800" bIns="50800" rIns="50800"/>
            <a:lstStyle/>
            <a:p>
              <a:pPr algn="ctr">
                <a:lnSpc>
                  <a:spcPts val="3220"/>
                </a:lnSpc>
              </a:pPr>
              <a:r>
                <a:rPr lang="en-US" sz="2300">
                  <a:solidFill>
                    <a:srgbClr val="FCFEF1"/>
                  </a:solidFill>
                  <a:latin typeface="Crimson Pro"/>
                </a:rPr>
                <a:t>Unique Data</a:t>
              </a:r>
            </a:p>
            <a:p>
              <a:pPr algn="ctr">
                <a:lnSpc>
                  <a:spcPts val="3220"/>
                </a:lnSpc>
              </a:pPr>
              <a:r>
                <a:rPr lang="en-US" sz="2300">
                  <a:solidFill>
                    <a:srgbClr val="FCFEF1"/>
                  </a:solidFill>
                  <a:latin typeface="Crimson Pro"/>
                </a:rPr>
                <a:t>87396</a:t>
              </a:r>
            </a:p>
          </p:txBody>
        </p:sp>
      </p:grpSp>
      <p:sp>
        <p:nvSpPr>
          <p:cNvPr name="AutoShape 25" id="25"/>
          <p:cNvSpPr/>
          <p:nvPr/>
        </p:nvSpPr>
        <p:spPr>
          <a:xfrm>
            <a:off x="13216549" y="5143500"/>
            <a:ext cx="700886" cy="0"/>
          </a:xfrm>
          <a:prstGeom prst="line">
            <a:avLst/>
          </a:prstGeom>
          <a:ln cap="rnd" w="19050">
            <a:solidFill>
              <a:srgbClr val="013927"/>
            </a:solidFill>
            <a:prstDash val="solid"/>
            <a:headEnd type="none" len="sm" w="sm"/>
            <a:tailEnd type="none" len="sm" w="sm"/>
          </a:ln>
        </p:spPr>
      </p:sp>
      <p:grpSp>
        <p:nvGrpSpPr>
          <p:cNvPr name="Group 26" id="26"/>
          <p:cNvGrpSpPr/>
          <p:nvPr/>
        </p:nvGrpSpPr>
        <p:grpSpPr>
          <a:xfrm rot="0">
            <a:off x="13967964" y="1779743"/>
            <a:ext cx="2394492" cy="1052877"/>
            <a:chOff x="0" y="0"/>
            <a:chExt cx="630648" cy="277301"/>
          </a:xfrm>
        </p:grpSpPr>
        <p:sp>
          <p:nvSpPr>
            <p:cNvPr name="Freeform 27" id="27"/>
            <p:cNvSpPr/>
            <p:nvPr/>
          </p:nvSpPr>
          <p:spPr>
            <a:xfrm flipH="false" flipV="false" rot="0">
              <a:off x="0" y="0"/>
              <a:ext cx="630648" cy="277301"/>
            </a:xfrm>
            <a:custGeom>
              <a:avLst/>
              <a:gdLst/>
              <a:ahLst/>
              <a:cxnLst/>
              <a:rect r="r" b="b" t="t" l="l"/>
              <a:pathLst>
                <a:path h="277301" w="630648">
                  <a:moveTo>
                    <a:pt x="0" y="0"/>
                  </a:moveTo>
                  <a:lnTo>
                    <a:pt x="630648" y="0"/>
                  </a:lnTo>
                  <a:lnTo>
                    <a:pt x="630648" y="277301"/>
                  </a:lnTo>
                  <a:lnTo>
                    <a:pt x="0" y="277301"/>
                  </a:lnTo>
                  <a:close/>
                </a:path>
              </a:pathLst>
            </a:custGeom>
            <a:solidFill>
              <a:srgbClr val="AEB091"/>
            </a:solidFill>
          </p:spPr>
        </p:sp>
        <p:sp>
          <p:nvSpPr>
            <p:cNvPr name="TextBox 28" id="28"/>
            <p:cNvSpPr txBox="true"/>
            <p:nvPr/>
          </p:nvSpPr>
          <p:spPr>
            <a:xfrm>
              <a:off x="0" y="-57150"/>
              <a:ext cx="630648" cy="334451"/>
            </a:xfrm>
            <a:prstGeom prst="rect">
              <a:avLst/>
            </a:prstGeom>
          </p:spPr>
          <p:txBody>
            <a:bodyPr anchor="ctr" rtlCol="false" tIns="50800" lIns="50800" bIns="50800" rIns="50800"/>
            <a:lstStyle/>
            <a:p>
              <a:pPr algn="ctr">
                <a:lnSpc>
                  <a:spcPts val="3779"/>
                </a:lnSpc>
              </a:pPr>
              <a:r>
                <a:rPr lang="en-US" sz="2699">
                  <a:solidFill>
                    <a:srgbClr val="013927"/>
                  </a:solidFill>
                  <a:latin typeface="Crimson Pro"/>
                </a:rPr>
                <a:t>Total Data</a:t>
              </a:r>
            </a:p>
            <a:p>
              <a:pPr algn="ctr">
                <a:lnSpc>
                  <a:spcPts val="3779"/>
                </a:lnSpc>
              </a:pPr>
              <a:r>
                <a:rPr lang="en-US" sz="2699">
                  <a:solidFill>
                    <a:srgbClr val="013927"/>
                  </a:solidFill>
                  <a:latin typeface="Crimson Pro"/>
                </a:rPr>
                <a:t>119389</a:t>
              </a:r>
            </a:p>
          </p:txBody>
        </p:sp>
      </p:grpSp>
      <p:sp>
        <p:nvSpPr>
          <p:cNvPr name="AutoShape 29" id="29"/>
          <p:cNvSpPr/>
          <p:nvPr/>
        </p:nvSpPr>
        <p:spPr>
          <a:xfrm>
            <a:off x="15165211" y="2832620"/>
            <a:ext cx="0" cy="917666"/>
          </a:xfrm>
          <a:prstGeom prst="line">
            <a:avLst/>
          </a:prstGeom>
          <a:ln cap="rnd" w="19050">
            <a:solidFill>
              <a:srgbClr val="013927"/>
            </a:solidFill>
            <a:prstDash val="solid"/>
            <a:headEnd type="none" len="sm" w="sm"/>
            <a:tailEnd type="none" len="sm" w="sm"/>
          </a:ln>
        </p:spPr>
      </p:sp>
      <p:sp>
        <p:nvSpPr>
          <p:cNvPr name="AutoShape 30" id="30"/>
          <p:cNvSpPr/>
          <p:nvPr/>
        </p:nvSpPr>
        <p:spPr>
          <a:xfrm>
            <a:off x="2645756" y="5143500"/>
            <a:ext cx="0" cy="3068552"/>
          </a:xfrm>
          <a:prstGeom prst="line">
            <a:avLst/>
          </a:prstGeom>
          <a:ln cap="rnd" w="19050">
            <a:solidFill>
              <a:srgbClr val="013927"/>
            </a:solidFill>
            <a:prstDash val="solid"/>
            <a:headEnd type="none" len="sm" w="sm"/>
            <a:tailEnd type="none" len="sm" w="sm"/>
          </a:ln>
        </p:spPr>
      </p:sp>
      <p:sp>
        <p:nvSpPr>
          <p:cNvPr name="AutoShape 31" id="31"/>
          <p:cNvSpPr/>
          <p:nvPr/>
        </p:nvSpPr>
        <p:spPr>
          <a:xfrm flipV="true">
            <a:off x="5291356" y="8202527"/>
            <a:ext cx="1221808" cy="9525"/>
          </a:xfrm>
          <a:prstGeom prst="line">
            <a:avLst/>
          </a:prstGeom>
          <a:ln cap="rnd" w="19050">
            <a:solidFill>
              <a:srgbClr val="013927"/>
            </a:solidFill>
            <a:prstDash val="solid"/>
            <a:headEnd type="none" len="sm" w="sm"/>
            <a:tailEnd type="none" len="sm" w="sm"/>
          </a:ln>
        </p:spPr>
      </p:sp>
      <p:sp>
        <p:nvSpPr>
          <p:cNvPr name="AutoShape 32" id="32"/>
          <p:cNvSpPr/>
          <p:nvPr/>
        </p:nvSpPr>
        <p:spPr>
          <a:xfrm flipH="true">
            <a:off x="10012432" y="5143500"/>
            <a:ext cx="590550" cy="0"/>
          </a:xfrm>
          <a:prstGeom prst="line">
            <a:avLst/>
          </a:prstGeom>
          <a:ln cap="rnd" w="19050">
            <a:solidFill>
              <a:srgbClr val="013927"/>
            </a:solidFill>
            <a:prstDash val="solid"/>
            <a:headEnd type="none" len="sm" w="sm"/>
            <a:tailEnd type="none" len="sm" w="sm"/>
          </a:ln>
        </p:spPr>
      </p:sp>
      <p:sp>
        <p:nvSpPr>
          <p:cNvPr name="AutoShape 33" id="33"/>
          <p:cNvSpPr/>
          <p:nvPr/>
        </p:nvSpPr>
        <p:spPr>
          <a:xfrm flipH="true" flipV="true">
            <a:off x="6926332" y="5143500"/>
            <a:ext cx="590550" cy="0"/>
          </a:xfrm>
          <a:prstGeom prst="line">
            <a:avLst/>
          </a:prstGeom>
          <a:ln cap="rnd" w="19050">
            <a:solidFill>
              <a:srgbClr val="013927"/>
            </a:solidFill>
            <a:prstDash val="solid"/>
            <a:headEnd type="none" len="sm" w="sm"/>
            <a:tailEnd type="none" len="sm" w="sm"/>
          </a:ln>
        </p:spPr>
      </p:sp>
      <p:grpSp>
        <p:nvGrpSpPr>
          <p:cNvPr name="Group 34" id="34"/>
          <p:cNvGrpSpPr/>
          <p:nvPr/>
        </p:nvGrpSpPr>
        <p:grpSpPr>
          <a:xfrm rot="0">
            <a:off x="10570949" y="6999536"/>
            <a:ext cx="2645600" cy="2405981"/>
            <a:chOff x="0" y="0"/>
            <a:chExt cx="696784" cy="633674"/>
          </a:xfrm>
        </p:grpSpPr>
        <p:sp>
          <p:nvSpPr>
            <p:cNvPr name="Freeform 35" id="35"/>
            <p:cNvSpPr/>
            <p:nvPr/>
          </p:nvSpPr>
          <p:spPr>
            <a:xfrm flipH="false" flipV="false" rot="0">
              <a:off x="0" y="0"/>
              <a:ext cx="696784" cy="633674"/>
            </a:xfrm>
            <a:custGeom>
              <a:avLst/>
              <a:gdLst/>
              <a:ahLst/>
              <a:cxnLst/>
              <a:rect r="r" b="b" t="t" l="l"/>
              <a:pathLst>
                <a:path h="633674" w="696784">
                  <a:moveTo>
                    <a:pt x="0" y="0"/>
                  </a:moveTo>
                  <a:lnTo>
                    <a:pt x="696784" y="0"/>
                  </a:lnTo>
                  <a:lnTo>
                    <a:pt x="696784" y="633674"/>
                  </a:lnTo>
                  <a:lnTo>
                    <a:pt x="0" y="633674"/>
                  </a:lnTo>
                  <a:close/>
                </a:path>
              </a:pathLst>
            </a:custGeom>
            <a:solidFill>
              <a:srgbClr val="E1C340"/>
            </a:solidFill>
          </p:spPr>
        </p:sp>
        <p:sp>
          <p:nvSpPr>
            <p:cNvPr name="TextBox 36" id="36"/>
            <p:cNvSpPr txBox="true"/>
            <p:nvPr/>
          </p:nvSpPr>
          <p:spPr>
            <a:xfrm>
              <a:off x="0" y="-57150"/>
              <a:ext cx="696784" cy="690824"/>
            </a:xfrm>
            <a:prstGeom prst="rect">
              <a:avLst/>
            </a:prstGeom>
          </p:spPr>
          <p:txBody>
            <a:bodyPr anchor="ctr" rtlCol="false" tIns="254000" lIns="254000" bIns="254000" rIns="254000"/>
            <a:lstStyle/>
            <a:p>
              <a:pPr>
                <a:lnSpc>
                  <a:spcPts val="3079"/>
                </a:lnSpc>
              </a:pPr>
              <a:r>
                <a:rPr lang="en-US" sz="2199">
                  <a:solidFill>
                    <a:srgbClr val="013927"/>
                  </a:solidFill>
                  <a:latin typeface="Crimson Pro"/>
                </a:rPr>
                <a:t>Merged [Day],[Month],[Year] in a single column</a:t>
              </a:r>
            </a:p>
          </p:txBody>
        </p:sp>
      </p:grpSp>
      <p:sp>
        <p:nvSpPr>
          <p:cNvPr name="AutoShape 37" id="37"/>
          <p:cNvSpPr/>
          <p:nvPr/>
        </p:nvSpPr>
        <p:spPr>
          <a:xfrm>
            <a:off x="9349141" y="8202527"/>
            <a:ext cx="1221808" cy="0"/>
          </a:xfrm>
          <a:prstGeom prst="line">
            <a:avLst/>
          </a:prstGeom>
          <a:ln cap="rnd" w="19050">
            <a:solidFill>
              <a:srgbClr val="013927"/>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8985736" y="2661431"/>
            <a:ext cx="8273564" cy="4964139"/>
          </a:xfrm>
          <a:custGeom>
            <a:avLst/>
            <a:gdLst/>
            <a:ahLst/>
            <a:cxnLst/>
            <a:rect r="r" b="b" t="t" l="l"/>
            <a:pathLst>
              <a:path h="4964139" w="8273564">
                <a:moveTo>
                  <a:pt x="0" y="0"/>
                </a:moveTo>
                <a:lnTo>
                  <a:pt x="8273564" y="0"/>
                </a:lnTo>
                <a:lnTo>
                  <a:pt x="8273564" y="4964138"/>
                </a:lnTo>
                <a:lnTo>
                  <a:pt x="0" y="4964138"/>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l">
              <a:lnSpc>
                <a:spcPts val="8800"/>
              </a:lnSpc>
            </a:pPr>
            <a:r>
              <a:rPr lang="en-US" sz="8000" spc="-280">
                <a:solidFill>
                  <a:srgbClr val="013927"/>
                </a:solidFill>
                <a:latin typeface="Crimson Pro"/>
              </a:rPr>
              <a:t>Number of  Bookings  by Hotels</a:t>
            </a:r>
          </a:p>
        </p:txBody>
      </p:sp>
      <p:sp>
        <p:nvSpPr>
          <p:cNvPr name="TextBox 4" id="4"/>
          <p:cNvSpPr txBox="true"/>
          <p:nvPr/>
        </p:nvSpPr>
        <p:spPr>
          <a:xfrm rot="0">
            <a:off x="453853" y="1961045"/>
            <a:ext cx="8248866" cy="7903609"/>
          </a:xfrm>
          <a:prstGeom prst="rect">
            <a:avLst/>
          </a:prstGeom>
        </p:spPr>
        <p:txBody>
          <a:bodyPr anchor="t" rtlCol="false" tIns="0" lIns="0" bIns="0" rIns="0">
            <a:spAutoFit/>
          </a:bodyPr>
          <a:lstStyle/>
          <a:p>
            <a:pPr marL="746860" indent="-373430" lvl="1">
              <a:lnSpc>
                <a:spcPts val="4842"/>
              </a:lnSpc>
              <a:buFont typeface="Arial"/>
              <a:buChar char="•"/>
            </a:pPr>
            <a:r>
              <a:rPr lang="en-US" sz="3459">
                <a:solidFill>
                  <a:srgbClr val="013927"/>
                </a:solidFill>
                <a:latin typeface="Canva Sans"/>
              </a:rPr>
              <a:t>Here Pie Chart is used to represent </a:t>
            </a:r>
          </a:p>
          <a:p>
            <a:pPr>
              <a:lnSpc>
                <a:spcPts val="4842"/>
              </a:lnSpc>
            </a:pPr>
            <a:r>
              <a:rPr lang="en-US" sz="3459">
                <a:solidFill>
                  <a:srgbClr val="013927"/>
                </a:solidFill>
                <a:latin typeface="Canva Sans"/>
              </a:rPr>
              <a:t>the data in a easy to understand way.</a:t>
            </a:r>
          </a:p>
          <a:p>
            <a:pPr>
              <a:lnSpc>
                <a:spcPts val="4842"/>
              </a:lnSpc>
            </a:pPr>
          </a:p>
          <a:p>
            <a:pPr marL="746860" indent="-373430" lvl="1">
              <a:lnSpc>
                <a:spcPts val="4842"/>
              </a:lnSpc>
              <a:buFont typeface="Arial"/>
              <a:buChar char="•"/>
            </a:pPr>
            <a:r>
              <a:rPr lang="en-US" sz="3459">
                <a:solidFill>
                  <a:srgbClr val="013927"/>
                </a:solidFill>
                <a:latin typeface="Canva Sans"/>
              </a:rPr>
              <a:t>It is found that 61% prefer City Hotel, while 39% prefer the Resort</a:t>
            </a:r>
          </a:p>
          <a:p>
            <a:pPr>
              <a:lnSpc>
                <a:spcPts val="4842"/>
              </a:lnSpc>
            </a:pPr>
            <a:r>
              <a:rPr lang="en-US" sz="3459">
                <a:solidFill>
                  <a:srgbClr val="013927"/>
                </a:solidFill>
                <a:latin typeface="Canva Sans"/>
              </a:rPr>
              <a:t>       Hotel.</a:t>
            </a:r>
          </a:p>
          <a:p>
            <a:pPr>
              <a:lnSpc>
                <a:spcPts val="4842"/>
              </a:lnSpc>
            </a:pPr>
          </a:p>
          <a:p>
            <a:pPr marL="746860" indent="-373430" lvl="1">
              <a:lnSpc>
                <a:spcPts val="4842"/>
              </a:lnSpc>
              <a:buFont typeface="Arial"/>
              <a:buChar char="•"/>
            </a:pPr>
            <a:r>
              <a:rPr lang="en-US" sz="3459">
                <a:solidFill>
                  <a:srgbClr val="013927"/>
                </a:solidFill>
                <a:latin typeface="Canva Sans"/>
              </a:rPr>
              <a:t>Here the city hotel is attracting more clients than resort hotel , the resort hotel can try can provide services similar to city hotel so that more bookings can be generated.</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8903943" y="2331728"/>
            <a:ext cx="8355357" cy="5279003"/>
          </a:xfrm>
          <a:custGeom>
            <a:avLst/>
            <a:gdLst/>
            <a:ahLst/>
            <a:cxnLst/>
            <a:rect r="r" b="b" t="t" l="l"/>
            <a:pathLst>
              <a:path h="5279003" w="8355357">
                <a:moveTo>
                  <a:pt x="0" y="0"/>
                </a:moveTo>
                <a:lnTo>
                  <a:pt x="8355357" y="0"/>
                </a:lnTo>
                <a:lnTo>
                  <a:pt x="8355357" y="5279003"/>
                </a:lnTo>
                <a:lnTo>
                  <a:pt x="0" y="5279003"/>
                </a:lnTo>
                <a:lnTo>
                  <a:pt x="0" y="0"/>
                </a:lnTo>
                <a:close/>
              </a:path>
            </a:pathLst>
          </a:custGeom>
          <a:blipFill>
            <a:blip r:embed="rId2"/>
            <a:stretch>
              <a:fillRect l="-5301"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l">
              <a:lnSpc>
                <a:spcPts val="8800"/>
              </a:lnSpc>
            </a:pPr>
            <a:r>
              <a:rPr lang="en-US" sz="8000" spc="-280">
                <a:solidFill>
                  <a:srgbClr val="013927"/>
                </a:solidFill>
                <a:latin typeface="Crimson Pro"/>
              </a:rPr>
              <a:t>Number of  Bookings  by Year</a:t>
            </a:r>
          </a:p>
        </p:txBody>
      </p:sp>
      <p:sp>
        <p:nvSpPr>
          <p:cNvPr name="TextBox 4" id="4"/>
          <p:cNvSpPr txBox="true"/>
          <p:nvPr/>
        </p:nvSpPr>
        <p:spPr>
          <a:xfrm rot="0">
            <a:off x="1193836" y="1876070"/>
            <a:ext cx="7468867" cy="7153036"/>
          </a:xfrm>
          <a:prstGeom prst="rect">
            <a:avLst/>
          </a:prstGeom>
        </p:spPr>
        <p:txBody>
          <a:bodyPr anchor="t" rtlCol="false" tIns="0" lIns="0" bIns="0" rIns="0">
            <a:spAutoFit/>
          </a:bodyPr>
          <a:lstStyle/>
          <a:p>
            <a:pPr marL="676238" indent="-338119" lvl="1">
              <a:lnSpc>
                <a:spcPts val="4385"/>
              </a:lnSpc>
              <a:buFont typeface="Arial"/>
              <a:buChar char="•"/>
            </a:pPr>
            <a:r>
              <a:rPr lang="en-US" sz="3132">
                <a:solidFill>
                  <a:srgbClr val="013927"/>
                </a:solidFill>
                <a:latin typeface="Canva Sans"/>
              </a:rPr>
              <a:t>Here Pie Chart is used to represent </a:t>
            </a:r>
          </a:p>
          <a:p>
            <a:pPr>
              <a:lnSpc>
                <a:spcPts val="4385"/>
              </a:lnSpc>
            </a:pPr>
            <a:r>
              <a:rPr lang="en-US" sz="3132">
                <a:solidFill>
                  <a:srgbClr val="013927"/>
                </a:solidFill>
                <a:latin typeface="Canva Sans"/>
              </a:rPr>
              <a:t>the data in a easy to understand way.</a:t>
            </a:r>
          </a:p>
          <a:p>
            <a:pPr>
              <a:lnSpc>
                <a:spcPts val="4385"/>
              </a:lnSpc>
            </a:pPr>
          </a:p>
          <a:p>
            <a:pPr marL="676238" indent="-338119" lvl="1">
              <a:lnSpc>
                <a:spcPts val="4385"/>
              </a:lnSpc>
              <a:buFont typeface="Arial"/>
              <a:buChar char="•"/>
            </a:pPr>
            <a:r>
              <a:rPr lang="en-US" sz="3132">
                <a:solidFill>
                  <a:srgbClr val="013927"/>
                </a:solidFill>
                <a:latin typeface="Canva Sans"/>
              </a:rPr>
              <a:t>It is found that 2015  had 15% of total reservation while 2016 had 49% and 2017 had 36%.</a:t>
            </a:r>
          </a:p>
          <a:p>
            <a:pPr>
              <a:lnSpc>
                <a:spcPts val="4385"/>
              </a:lnSpc>
            </a:pPr>
          </a:p>
          <a:p>
            <a:pPr marL="676238" indent="-338119" lvl="1">
              <a:lnSpc>
                <a:spcPts val="4385"/>
              </a:lnSpc>
              <a:buFont typeface="Arial"/>
              <a:buChar char="•"/>
            </a:pPr>
            <a:r>
              <a:rPr lang="en-US" sz="3132">
                <a:solidFill>
                  <a:srgbClr val="013927"/>
                </a:solidFill>
                <a:latin typeface="Canva Sans"/>
              </a:rPr>
              <a:t>It can be said that 2016 was the most successful year so far and strategic actions taken during the year should be reviewed again to increase the number of reservations.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CFEF1"/>
        </a:solidFill>
      </p:bgPr>
    </p:bg>
    <p:spTree>
      <p:nvGrpSpPr>
        <p:cNvPr id="1" name=""/>
        <p:cNvGrpSpPr/>
        <p:nvPr/>
      </p:nvGrpSpPr>
      <p:grpSpPr>
        <a:xfrm>
          <a:off x="0" y="0"/>
          <a:ext cx="0" cy="0"/>
          <a:chOff x="0" y="0"/>
          <a:chExt cx="0" cy="0"/>
        </a:xfrm>
      </p:grpSpPr>
      <p:sp>
        <p:nvSpPr>
          <p:cNvPr name="Freeform 2" id="2"/>
          <p:cNvSpPr/>
          <p:nvPr/>
        </p:nvSpPr>
        <p:spPr>
          <a:xfrm flipH="false" flipV="false" rot="0">
            <a:off x="8971001" y="2649285"/>
            <a:ext cx="8288299" cy="4988430"/>
          </a:xfrm>
          <a:custGeom>
            <a:avLst/>
            <a:gdLst/>
            <a:ahLst/>
            <a:cxnLst/>
            <a:rect r="r" b="b" t="t" l="l"/>
            <a:pathLst>
              <a:path h="4988430" w="8288299">
                <a:moveTo>
                  <a:pt x="0" y="0"/>
                </a:moveTo>
                <a:lnTo>
                  <a:pt x="8288299" y="0"/>
                </a:lnTo>
                <a:lnTo>
                  <a:pt x="8288299" y="4988430"/>
                </a:lnTo>
                <a:lnTo>
                  <a:pt x="0" y="4988430"/>
                </a:lnTo>
                <a:lnTo>
                  <a:pt x="0" y="0"/>
                </a:lnTo>
                <a:close/>
              </a:path>
            </a:pathLst>
          </a:custGeom>
          <a:blipFill>
            <a:blip r:embed="rId2"/>
            <a:stretch>
              <a:fillRect l="0" t="0" r="0" b="0"/>
            </a:stretch>
          </a:blipFill>
        </p:spPr>
      </p:sp>
      <p:sp>
        <p:nvSpPr>
          <p:cNvPr name="TextBox 3" id="3"/>
          <p:cNvSpPr txBox="true"/>
          <p:nvPr/>
        </p:nvSpPr>
        <p:spPr>
          <a:xfrm rot="0">
            <a:off x="2720336" y="487362"/>
            <a:ext cx="12847328" cy="1149350"/>
          </a:xfrm>
          <a:prstGeom prst="rect">
            <a:avLst/>
          </a:prstGeom>
        </p:spPr>
        <p:txBody>
          <a:bodyPr anchor="t" rtlCol="false" tIns="0" lIns="0" bIns="0" rIns="0">
            <a:spAutoFit/>
          </a:bodyPr>
          <a:lstStyle/>
          <a:p>
            <a:pPr algn="ctr">
              <a:lnSpc>
                <a:spcPts val="8800"/>
              </a:lnSpc>
            </a:pPr>
            <a:r>
              <a:rPr lang="en-US" sz="8000" spc="-280">
                <a:solidFill>
                  <a:srgbClr val="013927"/>
                </a:solidFill>
                <a:latin typeface="Crimson Pro"/>
              </a:rPr>
              <a:t>ADR by Segment</a:t>
            </a:r>
          </a:p>
        </p:txBody>
      </p:sp>
      <p:sp>
        <p:nvSpPr>
          <p:cNvPr name="TextBox 4" id="4"/>
          <p:cNvSpPr txBox="true"/>
          <p:nvPr/>
        </p:nvSpPr>
        <p:spPr>
          <a:xfrm rot="0">
            <a:off x="1520902" y="1810579"/>
            <a:ext cx="6761394" cy="7973984"/>
          </a:xfrm>
          <a:prstGeom prst="rect">
            <a:avLst/>
          </a:prstGeom>
        </p:spPr>
        <p:txBody>
          <a:bodyPr anchor="t" rtlCol="false" tIns="0" lIns="0" bIns="0" rIns="0">
            <a:spAutoFit/>
          </a:bodyPr>
          <a:lstStyle/>
          <a:p>
            <a:pPr marL="612183" indent="-306091" lvl="1">
              <a:lnSpc>
                <a:spcPts val="3969"/>
              </a:lnSpc>
              <a:buFont typeface="Arial"/>
              <a:buChar char="•"/>
            </a:pPr>
            <a:r>
              <a:rPr lang="en-US" sz="2835">
                <a:solidFill>
                  <a:srgbClr val="013927"/>
                </a:solidFill>
                <a:latin typeface="Canva Sans"/>
              </a:rPr>
              <a:t>Here Column chart is used to represent </a:t>
            </a:r>
            <a:r>
              <a:rPr lang="en-US" sz="2835">
                <a:solidFill>
                  <a:srgbClr val="013927"/>
                </a:solidFill>
                <a:latin typeface="Canva Sans"/>
              </a:rPr>
              <a:t>the data in a easy to understand way.</a:t>
            </a:r>
          </a:p>
          <a:p>
            <a:pPr>
              <a:lnSpc>
                <a:spcPts val="3969"/>
              </a:lnSpc>
            </a:pPr>
          </a:p>
          <a:p>
            <a:pPr marL="612183" indent="-306091" lvl="1">
              <a:lnSpc>
                <a:spcPts val="3969"/>
              </a:lnSpc>
              <a:buFont typeface="Arial"/>
              <a:buChar char="•"/>
            </a:pPr>
            <a:r>
              <a:rPr lang="en-US" sz="2835">
                <a:solidFill>
                  <a:srgbClr val="013927"/>
                </a:solidFill>
                <a:latin typeface="Canva Sans"/>
              </a:rPr>
              <a:t>It is found that online TA has the highest ADR of 60.99L and the lowest is complimentary i.e 2140. </a:t>
            </a:r>
          </a:p>
          <a:p>
            <a:pPr>
              <a:lnSpc>
                <a:spcPts val="3969"/>
              </a:lnSpc>
            </a:pPr>
          </a:p>
          <a:p>
            <a:pPr marL="612183" indent="-306091" lvl="1">
              <a:lnSpc>
                <a:spcPts val="3969"/>
              </a:lnSpc>
              <a:buFont typeface="Arial"/>
              <a:buChar char="•"/>
            </a:pPr>
            <a:r>
              <a:rPr lang="en-US" sz="2835">
                <a:solidFill>
                  <a:srgbClr val="013927"/>
                </a:solidFill>
                <a:latin typeface="Canva Sans"/>
              </a:rPr>
              <a:t>It can be said that people choose to book the property via a Online TA rather than any other segment, maybe the hotels should focus more on the direct bookings so that it doesn't have to pay much in commissions to online agents  </a:t>
            </a:r>
          </a:p>
          <a:p>
            <a:pPr>
              <a:lnSpc>
                <a:spcPts val="3969"/>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DAGCrYQbPIM</dc:identifier>
  <dcterms:modified xsi:type="dcterms:W3CDTF">2011-08-01T06:04:30Z</dcterms:modified>
  <cp:revision>1</cp:revision>
  <dc:title>Research Scope and Strategy Presentation in Black and White Emerald Mint Green Aspirational Elegance Style</dc:title>
</cp:coreProperties>
</file>

<file path=docProps/thumbnail.jpeg>
</file>